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9" r:id="rId3"/>
    <p:sldId id="271" r:id="rId4"/>
    <p:sldId id="258" r:id="rId5"/>
    <p:sldId id="257" r:id="rId6"/>
    <p:sldId id="259" r:id="rId7"/>
    <p:sldId id="261" r:id="rId8"/>
    <p:sldId id="260" r:id="rId9"/>
    <p:sldId id="262" r:id="rId10"/>
    <p:sldId id="268" r:id="rId11"/>
    <p:sldId id="263" r:id="rId12"/>
    <p:sldId id="264" r:id="rId13"/>
    <p:sldId id="265" r:id="rId14"/>
    <p:sldId id="273" r:id="rId15"/>
    <p:sldId id="276" r:id="rId16"/>
    <p:sldId id="266" r:id="rId17"/>
    <p:sldId id="270" r:id="rId18"/>
    <p:sldId id="272" r:id="rId19"/>
    <p:sldId id="267" r:id="rId20"/>
    <p:sldId id="275" r:id="rId2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54" autoAdjust="0"/>
    <p:restoredTop sz="94660"/>
  </p:normalViewPr>
  <p:slideViewPr>
    <p:cSldViewPr snapToGrid="0">
      <p:cViewPr varScale="1">
        <p:scale>
          <a:sx n="87" d="100"/>
          <a:sy n="87" d="100"/>
        </p:scale>
        <p:origin x="571"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6/20/2023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6/20/2023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6/20/2023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6/20/2023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6/20/2023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6/20/2023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6/20/2023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6/20/2023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6/20/2023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cid:569BBD59-1E25-4992-98A3-E69A36DACFA2" TargetMode="Externa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7" Type="http://schemas.openxmlformats.org/officeDocument/2006/relationships/image" Target="../media/image10.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4.jpeg"/><Relationship Id="rId7"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jpe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3.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4.jpeg"/><Relationship Id="rId7" Type="http://schemas.openxmlformats.org/officeDocument/2006/relationships/image" Target="../media/image3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51.png"/><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54.png"/><Relationship Id="rId4" Type="http://schemas.openxmlformats.org/officeDocument/2006/relationships/image" Target="../media/image5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381375"/>
            <a:ext cx="9448800" cy="1825096"/>
          </a:xfrm>
        </p:spPr>
        <p:txBody>
          <a:bodyPr>
            <a:normAutofit/>
          </a:bodyPr>
          <a:lstStyle/>
          <a:p>
            <a:r>
              <a:rPr lang="en-GB" sz="4000" dirty="0"/>
              <a:t>St Augustine of Canterbury Catholic Primary School</a:t>
            </a:r>
          </a:p>
        </p:txBody>
      </p:sp>
      <p:pic>
        <p:nvPicPr>
          <p:cNvPr id="7" name="Picture 6">
            <a:extLst>
              <a:ext uri="{FF2B5EF4-FFF2-40B4-BE49-F238E27FC236}">
                <a16:creationId xmlns:a16="http://schemas.microsoft.com/office/drawing/2014/main" id="{71A89DC0-6330-464D-82C4-71528B048A10}"/>
              </a:ext>
            </a:extLst>
          </p:cNvPr>
          <p:cNvPicPr>
            <a:picLocks noChangeAspect="1"/>
          </p:cNvPicPr>
          <p:nvPr/>
        </p:nvPicPr>
        <p:blipFill>
          <a:blip r:embed="rId2"/>
          <a:stretch>
            <a:fillRect/>
          </a:stretch>
        </p:blipFill>
        <p:spPr>
          <a:xfrm>
            <a:off x="2798296" y="3158014"/>
            <a:ext cx="4827298" cy="453978"/>
          </a:xfrm>
          <a:prstGeom prst="rect">
            <a:avLst/>
          </a:prstGeom>
        </p:spPr>
      </p:pic>
      <p:sp>
        <p:nvSpPr>
          <p:cNvPr id="5" name="Subtitle 2"/>
          <p:cNvSpPr txBox="1">
            <a:spLocks/>
          </p:cNvSpPr>
          <p:nvPr/>
        </p:nvSpPr>
        <p:spPr>
          <a:xfrm>
            <a:off x="1371600" y="3988984"/>
            <a:ext cx="9448800" cy="925915"/>
          </a:xfrm>
          <a:prstGeom prst="rect">
            <a:avLst/>
          </a:prstGeom>
        </p:spPr>
        <p:txBody>
          <a:bodyPr vert="horz" lIns="91440" tIns="45720" rIns="91440" bIns="45720" rtlCol="0">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3000" dirty="0"/>
              <a:t>Reception Induction Information For Parents/ Carers</a:t>
            </a:r>
          </a:p>
          <a:p>
            <a:r>
              <a:rPr lang="en-GB" dirty="0"/>
              <a:t>June 2023</a:t>
            </a:r>
          </a:p>
        </p:txBody>
      </p:sp>
      <p:pic>
        <p:nvPicPr>
          <p:cNvPr id="6" name="Picture 5">
            <a:extLst>
              <a:ext uri="{FF2B5EF4-FFF2-40B4-BE49-F238E27FC236}">
                <a16:creationId xmlns:a16="http://schemas.microsoft.com/office/drawing/2014/main" id="{5EF2ED2D-5015-460E-8A3A-3E52863E340A}"/>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9232943" y="2060817"/>
            <a:ext cx="1119071" cy="1048939"/>
          </a:xfrm>
          <a:prstGeom prst="rect">
            <a:avLst/>
          </a:prstGeom>
          <a:noFill/>
          <a:ln>
            <a:noFill/>
          </a:ln>
        </p:spPr>
      </p:pic>
    </p:spTree>
    <p:extLst>
      <p:ext uri="{BB962C8B-B14F-4D97-AF65-F5344CB8AC3E}">
        <p14:creationId xmlns:p14="http://schemas.microsoft.com/office/powerpoint/2010/main" val="2562778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9357D-09E5-4C21-AB5A-8F52D4313A92}"/>
              </a:ext>
            </a:extLst>
          </p:cNvPr>
          <p:cNvSpPr>
            <a:spLocks noGrp="1"/>
          </p:cNvSpPr>
          <p:nvPr>
            <p:ph type="title"/>
          </p:nvPr>
        </p:nvSpPr>
        <p:spPr>
          <a:xfrm>
            <a:off x="1222356" y="1179382"/>
            <a:ext cx="10620462" cy="1477328"/>
          </a:xfrm>
        </p:spPr>
        <p:txBody>
          <a:bodyPr>
            <a:noAutofit/>
          </a:bodyPr>
          <a:lstStyle/>
          <a:p>
            <a:pPr algn="ctr"/>
            <a:r>
              <a:rPr lang="en-GB" sz="3200" b="1" cap="none" dirty="0">
                <a:latin typeface="NTFPreCursivefk" panose="03000400000000000000" pitchFamily="66" charset="0"/>
              </a:rPr>
              <a:t> Reception Class teachers. </a:t>
            </a:r>
            <a:br>
              <a:rPr lang="en-GB" sz="3200" b="1" cap="none" dirty="0">
                <a:latin typeface="NTFPreCursivefk" panose="03000400000000000000" pitchFamily="66" charset="0"/>
              </a:rPr>
            </a:br>
            <a:r>
              <a:rPr lang="en-GB" sz="3200" b="1" cap="none" dirty="0">
                <a:latin typeface="NTFPreCursivefk" panose="03000400000000000000" pitchFamily="66" charset="0"/>
              </a:rPr>
              <a:t>We look forward to getting to know you and your child over the coming weeks and welcoming the children to St Augustine’s</a:t>
            </a:r>
          </a:p>
        </p:txBody>
      </p:sp>
      <p:pic>
        <p:nvPicPr>
          <p:cNvPr id="4" name="Picture 3">
            <a:extLst>
              <a:ext uri="{FF2B5EF4-FFF2-40B4-BE49-F238E27FC236}">
                <a16:creationId xmlns:a16="http://schemas.microsoft.com/office/drawing/2014/main" id="{F4A3767F-96CE-4BFB-841E-A83473340A8B}"/>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rot="5400000">
            <a:off x="302152" y="3305072"/>
            <a:ext cx="3376930" cy="2504098"/>
          </a:xfrm>
          <a:prstGeom prst="rect">
            <a:avLst/>
          </a:prstGeom>
          <a:noFill/>
          <a:ln>
            <a:noFill/>
          </a:ln>
        </p:spPr>
      </p:pic>
      <p:sp>
        <p:nvSpPr>
          <p:cNvPr id="6" name="TextBox 5">
            <a:extLst>
              <a:ext uri="{FF2B5EF4-FFF2-40B4-BE49-F238E27FC236}">
                <a16:creationId xmlns:a16="http://schemas.microsoft.com/office/drawing/2014/main" id="{FDF07D98-78A4-43F7-812C-DC1349A844AD}"/>
              </a:ext>
            </a:extLst>
          </p:cNvPr>
          <p:cNvSpPr txBox="1"/>
          <p:nvPr/>
        </p:nvSpPr>
        <p:spPr>
          <a:xfrm>
            <a:off x="3357116" y="3818457"/>
            <a:ext cx="2414016" cy="707886"/>
          </a:xfrm>
          <a:prstGeom prst="rect">
            <a:avLst/>
          </a:prstGeom>
          <a:noFill/>
        </p:spPr>
        <p:txBody>
          <a:bodyPr wrap="square" rtlCol="0">
            <a:spAutoFit/>
          </a:bodyPr>
          <a:lstStyle/>
          <a:p>
            <a:r>
              <a:rPr lang="en-GB" sz="2000" dirty="0">
                <a:latin typeface="NTFPreCursivefk" panose="03000400000000000000" pitchFamily="66" charset="0"/>
              </a:rPr>
              <a:t>Mrs Allen is the current Reception class teacher. </a:t>
            </a:r>
          </a:p>
        </p:txBody>
      </p:sp>
      <p:sp>
        <p:nvSpPr>
          <p:cNvPr id="7" name="TextBox 6">
            <a:extLst>
              <a:ext uri="{FF2B5EF4-FFF2-40B4-BE49-F238E27FC236}">
                <a16:creationId xmlns:a16="http://schemas.microsoft.com/office/drawing/2014/main" id="{0843FAEF-1D92-4907-8160-AF7B93B339FE}"/>
              </a:ext>
            </a:extLst>
          </p:cNvPr>
          <p:cNvSpPr txBox="1"/>
          <p:nvPr/>
        </p:nvSpPr>
        <p:spPr>
          <a:xfrm>
            <a:off x="8656872" y="3394704"/>
            <a:ext cx="3042759" cy="1631216"/>
          </a:xfrm>
          <a:prstGeom prst="rect">
            <a:avLst/>
          </a:prstGeom>
          <a:noFill/>
        </p:spPr>
        <p:txBody>
          <a:bodyPr wrap="square" rtlCol="0">
            <a:spAutoFit/>
          </a:bodyPr>
          <a:lstStyle/>
          <a:p>
            <a:r>
              <a:rPr lang="en-GB" sz="2000" dirty="0">
                <a:latin typeface="NTFPreCursivefk" panose="03000400000000000000" pitchFamily="66" charset="0"/>
              </a:rPr>
              <a:t>Miss Blackford will be our Reception class teacher from September 2023. She will be in school in July for the transition activities.</a:t>
            </a:r>
          </a:p>
        </p:txBody>
      </p:sp>
      <p:pic>
        <p:nvPicPr>
          <p:cNvPr id="8" name="Picture 7" descr="A close up of a sign&#10;&#10;Description automatically generated">
            <a:extLst>
              <a:ext uri="{FF2B5EF4-FFF2-40B4-BE49-F238E27FC236}">
                <a16:creationId xmlns:a16="http://schemas.microsoft.com/office/drawing/2014/main" id="{FB7C6456-0EBE-4372-8F06-C2470D95D451}"/>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10846066" y="5604699"/>
            <a:ext cx="1119071" cy="1048939"/>
          </a:xfrm>
          <a:prstGeom prst="rect">
            <a:avLst/>
          </a:prstGeom>
          <a:noFill/>
          <a:ln>
            <a:noFill/>
          </a:ln>
        </p:spPr>
      </p:pic>
      <p:pic>
        <p:nvPicPr>
          <p:cNvPr id="9" name="Picture 8" descr="ID badge photo.JPG">
            <a:extLst>
              <a:ext uri="{FF2B5EF4-FFF2-40B4-BE49-F238E27FC236}">
                <a16:creationId xmlns:a16="http://schemas.microsoft.com/office/drawing/2014/main" id="{78176C06-3300-4A8A-8834-ADFA86E54EDC}"/>
              </a:ext>
            </a:extLst>
          </p:cNvPr>
          <p:cNvPicPr/>
          <p:nvPr/>
        </p:nvPicPr>
        <p:blipFill rotWithShape="1">
          <a:blip r:embed="rId4" r:link="rId5" cstate="email">
            <a:extLst>
              <a:ext uri="{28A0092B-C50C-407E-A947-70E740481C1C}">
                <a14:useLocalDpi xmlns:a14="http://schemas.microsoft.com/office/drawing/2010/main"/>
              </a:ext>
            </a:extLst>
          </a:blip>
          <a:srcRect/>
          <a:stretch>
            <a:fillRect/>
          </a:stretch>
        </p:blipFill>
        <p:spPr bwMode="auto">
          <a:xfrm>
            <a:off x="5885582" y="2868656"/>
            <a:ext cx="2771290" cy="352271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982645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B126F-2569-4747-B628-B4BD48AD5C49}"/>
              </a:ext>
            </a:extLst>
          </p:cNvPr>
          <p:cNvSpPr>
            <a:spLocks noGrp="1"/>
          </p:cNvSpPr>
          <p:nvPr>
            <p:ph type="title"/>
          </p:nvPr>
        </p:nvSpPr>
        <p:spPr>
          <a:xfrm>
            <a:off x="4169507" y="1073828"/>
            <a:ext cx="3852985" cy="825310"/>
          </a:xfrm>
        </p:spPr>
        <p:txBody>
          <a:bodyPr>
            <a:noAutofit/>
          </a:bodyPr>
          <a:lstStyle/>
          <a:p>
            <a:r>
              <a:rPr lang="en-GB" sz="4800" b="1" dirty="0">
                <a:latin typeface="NTFPreCursivefk" panose="03000400000000000000" pitchFamily="66" charset="0"/>
              </a:rPr>
              <a:t>Introduction</a:t>
            </a:r>
          </a:p>
        </p:txBody>
      </p:sp>
      <p:sp>
        <p:nvSpPr>
          <p:cNvPr id="3" name="Content Placeholder 2">
            <a:extLst>
              <a:ext uri="{FF2B5EF4-FFF2-40B4-BE49-F238E27FC236}">
                <a16:creationId xmlns:a16="http://schemas.microsoft.com/office/drawing/2014/main" id="{35F462AA-8813-46FA-A921-65C0A6192D55}"/>
              </a:ext>
            </a:extLst>
          </p:cNvPr>
          <p:cNvSpPr>
            <a:spLocks noGrp="1"/>
          </p:cNvSpPr>
          <p:nvPr>
            <p:ph idx="1"/>
          </p:nvPr>
        </p:nvSpPr>
        <p:spPr/>
        <p:txBody>
          <a:bodyPr/>
          <a:lstStyle/>
          <a:p>
            <a:r>
              <a:rPr lang="en-GB" sz="3200" dirty="0">
                <a:latin typeface="NTFPreCursivefk" panose="03000400000000000000" pitchFamily="66" charset="0"/>
              </a:rPr>
              <a:t>Early Years Foundation Stage curriculum for Reception aged children and the Early Learning Goal outcomes the children will work towards during the Reception year. </a:t>
            </a:r>
          </a:p>
          <a:p>
            <a:r>
              <a:rPr lang="en-GB" sz="3200" dirty="0">
                <a:latin typeface="NTFPreCursivefk" panose="03000400000000000000" pitchFamily="66" charset="0"/>
              </a:rPr>
              <a:t>Teaching and learning linked to the Early Years Foundation Stage Profile introduced in Sept 2021 </a:t>
            </a:r>
          </a:p>
          <a:p>
            <a:r>
              <a:rPr lang="en-GB" sz="3200" dirty="0">
                <a:latin typeface="NTFPreCursivefk" panose="03000400000000000000" pitchFamily="66" charset="0"/>
              </a:rPr>
              <a:t>Practical tips on how to support your child at home to help them to be ‘school ready’</a:t>
            </a:r>
          </a:p>
          <a:p>
            <a:r>
              <a:rPr lang="en-GB" sz="3200" dirty="0">
                <a:latin typeface="NTFPreCursivefk" panose="03000400000000000000" pitchFamily="66" charset="0"/>
              </a:rPr>
              <a:t>General information about preparing for September.</a:t>
            </a:r>
          </a:p>
          <a:p>
            <a:endParaRPr lang="en-GB" dirty="0"/>
          </a:p>
          <a:p>
            <a:endParaRPr lang="en-GB" dirty="0"/>
          </a:p>
        </p:txBody>
      </p:sp>
    </p:spTree>
    <p:extLst>
      <p:ext uri="{BB962C8B-B14F-4D97-AF65-F5344CB8AC3E}">
        <p14:creationId xmlns:p14="http://schemas.microsoft.com/office/powerpoint/2010/main" val="1620425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1BFD33-0627-49FA-A68E-CEF2C6861D81}"/>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a:off x="10054086" y="248008"/>
            <a:ext cx="1119071" cy="1048939"/>
          </a:xfrm>
          <a:prstGeom prst="rect">
            <a:avLst/>
          </a:prstGeom>
          <a:noFill/>
          <a:ln>
            <a:noFill/>
          </a:ln>
        </p:spPr>
      </p:pic>
      <p:sp>
        <p:nvSpPr>
          <p:cNvPr id="2" name="Title 1"/>
          <p:cNvSpPr>
            <a:spLocks noGrp="1"/>
          </p:cNvSpPr>
          <p:nvPr>
            <p:ph type="title"/>
          </p:nvPr>
        </p:nvSpPr>
        <p:spPr>
          <a:xfrm>
            <a:off x="3349633" y="772477"/>
            <a:ext cx="6388335" cy="1293028"/>
          </a:xfrm>
        </p:spPr>
        <p:txBody>
          <a:bodyPr>
            <a:normAutofit fontScale="90000"/>
          </a:bodyPr>
          <a:lstStyle/>
          <a:p>
            <a:pPr algn="ctr"/>
            <a:r>
              <a:rPr lang="en-GB" sz="3600" b="1" dirty="0">
                <a:latin typeface="NTFPreCursivefk" panose="03000400000000000000" pitchFamily="66" charset="0"/>
              </a:rPr>
              <a:t>The Reception curriculum </a:t>
            </a:r>
            <a:br>
              <a:rPr lang="en-GB" sz="3600" b="1" dirty="0">
                <a:latin typeface="NTFPreCursivefk" panose="03000400000000000000" pitchFamily="66" charset="0"/>
              </a:rPr>
            </a:br>
            <a:r>
              <a:rPr lang="en-GB" sz="3600" b="1" dirty="0">
                <a:latin typeface="NTFPreCursivefk" panose="03000400000000000000" pitchFamily="66" charset="0"/>
              </a:rPr>
              <a:t>is based on EYFS Key principles</a:t>
            </a:r>
            <a:r>
              <a:rPr lang="en-GB" dirty="0"/>
              <a:t>			</a:t>
            </a:r>
          </a:p>
        </p:txBody>
      </p:sp>
      <p:sp>
        <p:nvSpPr>
          <p:cNvPr id="3" name="Content Placeholder 2"/>
          <p:cNvSpPr>
            <a:spLocks noGrp="1"/>
          </p:cNvSpPr>
          <p:nvPr>
            <p:ph idx="1"/>
          </p:nvPr>
        </p:nvSpPr>
        <p:spPr>
          <a:xfrm>
            <a:off x="310052" y="1553561"/>
            <a:ext cx="11159539" cy="5138901"/>
          </a:xfrm>
        </p:spPr>
        <p:txBody>
          <a:bodyPr>
            <a:noAutofit/>
          </a:bodyPr>
          <a:lstStyle/>
          <a:p>
            <a:r>
              <a:rPr lang="en-GB" sz="2600" dirty="0">
                <a:latin typeface="NTFPreCursivefk" panose="03000400000000000000" pitchFamily="66" charset="0"/>
              </a:rPr>
              <a:t>Every child is </a:t>
            </a:r>
            <a:r>
              <a:rPr lang="en-GB" sz="2600" b="1" dirty="0">
                <a:latin typeface="NTFPreCursivefk" panose="03000400000000000000" pitchFamily="66" charset="0"/>
              </a:rPr>
              <a:t>unique</a:t>
            </a:r>
          </a:p>
          <a:p>
            <a:r>
              <a:rPr lang="en-GB" sz="2600" dirty="0">
                <a:latin typeface="NTFPreCursivefk" panose="03000400000000000000" pitchFamily="66" charset="0"/>
              </a:rPr>
              <a:t>Children learn to be strong and independent through </a:t>
            </a:r>
            <a:r>
              <a:rPr lang="en-GB" sz="2600" b="1" dirty="0">
                <a:latin typeface="NTFPreCursivefk" panose="03000400000000000000" pitchFamily="66" charset="0"/>
              </a:rPr>
              <a:t>positive relationships</a:t>
            </a:r>
          </a:p>
          <a:p>
            <a:r>
              <a:rPr lang="en-GB" sz="2600" dirty="0">
                <a:latin typeface="NTFPreCursivefk" panose="03000400000000000000" pitchFamily="66" charset="0"/>
              </a:rPr>
              <a:t>Children learn and develop well in </a:t>
            </a:r>
            <a:r>
              <a:rPr lang="en-GB" sz="2600" b="1" dirty="0">
                <a:latin typeface="NTFPreCursivefk" panose="03000400000000000000" pitchFamily="66" charset="0"/>
              </a:rPr>
              <a:t>enabling environments, with teaching and support from adults</a:t>
            </a:r>
            <a:r>
              <a:rPr lang="en-GB" sz="2600" dirty="0">
                <a:latin typeface="NTFPreCursivefk" panose="03000400000000000000" pitchFamily="66" charset="0"/>
              </a:rPr>
              <a:t>;</a:t>
            </a:r>
            <a:r>
              <a:rPr lang="en-GB" sz="2600" b="1" dirty="0">
                <a:latin typeface="NTFPreCursivefk" panose="03000400000000000000" pitchFamily="66" charset="0"/>
              </a:rPr>
              <a:t> </a:t>
            </a:r>
            <a:r>
              <a:rPr lang="en-GB" sz="2600" dirty="0">
                <a:latin typeface="NTFPreCursivefk" panose="03000400000000000000" pitchFamily="66" charset="0"/>
              </a:rPr>
              <a:t>reflects their interests and needs and helps build learning over time.</a:t>
            </a:r>
            <a:endParaRPr lang="en-GB" sz="2600" b="1" dirty="0">
              <a:latin typeface="NTFPreCursivefk" panose="03000400000000000000" pitchFamily="66" charset="0"/>
            </a:endParaRPr>
          </a:p>
          <a:p>
            <a:r>
              <a:rPr lang="en-GB" sz="2600" dirty="0">
                <a:latin typeface="NTFPreCursivefk" panose="03000400000000000000" pitchFamily="66" charset="0"/>
              </a:rPr>
              <a:t>Children learn and develop in different ways and at different rates</a:t>
            </a:r>
          </a:p>
          <a:p>
            <a:pPr marL="0" indent="0" algn="ctr">
              <a:buNone/>
            </a:pPr>
            <a:r>
              <a:rPr lang="en-GB" sz="2600" dirty="0">
                <a:solidFill>
                  <a:srgbClr val="FF0000"/>
                </a:solidFill>
                <a:latin typeface="NTFPreCursivefk" panose="03000400000000000000" pitchFamily="66" charset="0"/>
              </a:rPr>
              <a:t>With these four principles in place, learning and development can thrive.</a:t>
            </a:r>
          </a:p>
          <a:p>
            <a:pPr marL="0" indent="0" algn="ctr">
              <a:buNone/>
            </a:pPr>
            <a:r>
              <a:rPr lang="en-GB" sz="2600" dirty="0">
                <a:latin typeface="NTFPreCursivefk" panose="03000400000000000000" pitchFamily="66" charset="0"/>
              </a:rPr>
              <a:t>The </a:t>
            </a:r>
            <a:r>
              <a:rPr lang="en-GB" sz="2600" b="1" dirty="0">
                <a:latin typeface="NTFPreCursivefk" panose="03000400000000000000" pitchFamily="66" charset="0"/>
              </a:rPr>
              <a:t>‘Characteristics of Effective Learning’ </a:t>
            </a:r>
            <a:r>
              <a:rPr lang="en-GB" sz="2600" dirty="0">
                <a:latin typeface="NTFPreCursivefk" panose="03000400000000000000" pitchFamily="66" charset="0"/>
              </a:rPr>
              <a:t>are modelled and nurtured throughout the Reception year:</a:t>
            </a:r>
          </a:p>
          <a:p>
            <a:pPr marL="0" indent="0">
              <a:buNone/>
            </a:pPr>
            <a:r>
              <a:rPr lang="en-GB" sz="2800" b="1" i="1" dirty="0">
                <a:solidFill>
                  <a:srgbClr val="00B050"/>
                </a:solidFill>
                <a:latin typeface="NTFPreCursivefk" panose="03000400000000000000" pitchFamily="66" charset="0"/>
              </a:rPr>
              <a:t>Playing and Exploring-engagement in activities    </a:t>
            </a:r>
          </a:p>
          <a:p>
            <a:pPr marL="0" indent="0">
              <a:buNone/>
            </a:pPr>
            <a:r>
              <a:rPr lang="en-GB" sz="2800" b="1" i="1" dirty="0">
                <a:solidFill>
                  <a:srgbClr val="00B050"/>
                </a:solidFill>
                <a:latin typeface="NTFPreCursivefk" panose="03000400000000000000" pitchFamily="66" charset="0"/>
              </a:rPr>
              <a:t>Active Learning- motivation to learn </a:t>
            </a:r>
            <a:r>
              <a:rPr lang="en-GB" sz="2800" b="1" dirty="0">
                <a:solidFill>
                  <a:srgbClr val="00B050"/>
                </a:solidFill>
                <a:latin typeface="NTFPreCursivefk" panose="03000400000000000000" pitchFamily="66" charset="0"/>
              </a:rPr>
              <a:t>   </a:t>
            </a:r>
          </a:p>
          <a:p>
            <a:pPr marL="0" indent="0">
              <a:buNone/>
            </a:pPr>
            <a:r>
              <a:rPr lang="en-GB" sz="2800" b="1" i="1" dirty="0">
                <a:solidFill>
                  <a:srgbClr val="00B050"/>
                </a:solidFill>
                <a:latin typeface="NTFPreCursivefk" panose="03000400000000000000" pitchFamily="66" charset="0"/>
              </a:rPr>
              <a:t>Creating and Thinking critically- why and how </a:t>
            </a:r>
            <a:endParaRPr lang="en-GB" sz="2800" b="1" dirty="0">
              <a:solidFill>
                <a:srgbClr val="00B050"/>
              </a:solidFill>
              <a:latin typeface="NTFPreCursivefk" panose="03000400000000000000" pitchFamily="66" charset="0"/>
            </a:endParaRPr>
          </a:p>
        </p:txBody>
      </p:sp>
    </p:spTree>
    <p:extLst>
      <p:ext uri="{BB962C8B-B14F-4D97-AF65-F5344CB8AC3E}">
        <p14:creationId xmlns:p14="http://schemas.microsoft.com/office/powerpoint/2010/main" val="2085986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3091" y="301035"/>
            <a:ext cx="8610600" cy="1293028"/>
          </a:xfrm>
        </p:spPr>
        <p:txBody>
          <a:bodyPr/>
          <a:lstStyle/>
          <a:p>
            <a:r>
              <a:rPr lang="en-GB" sz="4800" dirty="0">
                <a:latin typeface="NTFPreCursivefk" panose="03000400000000000000" pitchFamily="66" charset="0"/>
              </a:rPr>
              <a:t>EYFS Curriculum</a:t>
            </a:r>
            <a:r>
              <a:rPr lang="en-GB" dirty="0"/>
              <a:t>			</a:t>
            </a:r>
          </a:p>
        </p:txBody>
      </p:sp>
      <p:sp>
        <p:nvSpPr>
          <p:cNvPr id="3" name="Content Placeholder 2"/>
          <p:cNvSpPr>
            <a:spLocks noGrp="1"/>
          </p:cNvSpPr>
          <p:nvPr>
            <p:ph idx="1"/>
          </p:nvPr>
        </p:nvSpPr>
        <p:spPr>
          <a:xfrm>
            <a:off x="1284609" y="1533493"/>
            <a:ext cx="10594457" cy="4585953"/>
          </a:xfrm>
        </p:spPr>
        <p:txBody>
          <a:bodyPr>
            <a:noAutofit/>
          </a:bodyPr>
          <a:lstStyle/>
          <a:p>
            <a:pPr marL="0" indent="0">
              <a:buNone/>
            </a:pPr>
            <a:r>
              <a:rPr lang="en-GB" sz="2400" dirty="0">
                <a:latin typeface="NTFPreCursivefk" panose="03000400000000000000" pitchFamily="66" charset="0"/>
              </a:rPr>
              <a:t>The EYFS Curriculum is divided into 7 areas, </a:t>
            </a:r>
            <a:r>
              <a:rPr lang="en-GB" sz="2400" b="1" dirty="0">
                <a:latin typeface="NTFPreCursivefk" panose="03000400000000000000" pitchFamily="66" charset="0"/>
              </a:rPr>
              <a:t>3</a:t>
            </a:r>
            <a:r>
              <a:rPr lang="en-GB" sz="2400" dirty="0">
                <a:latin typeface="NTFPreCursivefk" panose="03000400000000000000" pitchFamily="66" charset="0"/>
              </a:rPr>
              <a:t> </a:t>
            </a:r>
            <a:r>
              <a:rPr lang="en-GB" sz="2400" b="1" dirty="0">
                <a:latin typeface="NTFPreCursivefk" panose="03000400000000000000" pitchFamily="66" charset="0"/>
              </a:rPr>
              <a:t>Prime</a:t>
            </a:r>
            <a:r>
              <a:rPr lang="en-GB" sz="2400" dirty="0">
                <a:latin typeface="NTFPreCursivefk" panose="03000400000000000000" pitchFamily="66" charset="0"/>
              </a:rPr>
              <a:t> and </a:t>
            </a:r>
            <a:r>
              <a:rPr lang="en-GB" sz="2400" b="1" dirty="0">
                <a:latin typeface="NTFPreCursivefk" panose="03000400000000000000" pitchFamily="66" charset="0"/>
              </a:rPr>
              <a:t>4</a:t>
            </a:r>
            <a:r>
              <a:rPr lang="en-GB" sz="2400" dirty="0">
                <a:latin typeface="NTFPreCursivefk" panose="03000400000000000000" pitchFamily="66" charset="0"/>
              </a:rPr>
              <a:t> </a:t>
            </a:r>
            <a:r>
              <a:rPr lang="en-GB" sz="2400" b="1" dirty="0">
                <a:latin typeface="NTFPreCursivefk" panose="03000400000000000000" pitchFamily="66" charset="0"/>
              </a:rPr>
              <a:t>Specific</a:t>
            </a:r>
            <a:r>
              <a:rPr lang="en-GB" sz="2400" dirty="0">
                <a:latin typeface="NTFPreCursivefk" panose="03000400000000000000" pitchFamily="66" charset="0"/>
              </a:rPr>
              <a:t> areas of learning:  </a:t>
            </a:r>
          </a:p>
          <a:p>
            <a:pPr marL="0" indent="0">
              <a:buNone/>
            </a:pPr>
            <a:r>
              <a:rPr lang="en-GB" sz="2400" b="1" u="sng" dirty="0">
                <a:latin typeface="NTFPreCursivefk" panose="03000400000000000000" pitchFamily="66" charset="0"/>
              </a:rPr>
              <a:t>The Prime Areas</a:t>
            </a:r>
            <a:r>
              <a:rPr lang="en-GB" sz="2400" b="1" dirty="0">
                <a:latin typeface="NTFPreCursivefk" panose="03000400000000000000" pitchFamily="66" charset="0"/>
              </a:rPr>
              <a:t>:</a:t>
            </a:r>
          </a:p>
          <a:p>
            <a:r>
              <a:rPr lang="en-GB" sz="2400" dirty="0">
                <a:latin typeface="NTFPreCursivefk" panose="03000400000000000000" pitchFamily="66" charset="0"/>
              </a:rPr>
              <a:t>Communication &amp; Language</a:t>
            </a:r>
          </a:p>
          <a:p>
            <a:r>
              <a:rPr lang="en-GB" sz="2400" dirty="0">
                <a:latin typeface="NTFPreCursivefk" panose="03000400000000000000" pitchFamily="66" charset="0"/>
              </a:rPr>
              <a:t>Personal, Social and Emotional Development</a:t>
            </a:r>
          </a:p>
          <a:p>
            <a:r>
              <a:rPr lang="en-GB" sz="2400" dirty="0">
                <a:latin typeface="NTFPreCursivefk" panose="03000400000000000000" pitchFamily="66" charset="0"/>
              </a:rPr>
              <a:t>Physical Development</a:t>
            </a:r>
          </a:p>
          <a:p>
            <a:pPr marL="0" indent="0">
              <a:buNone/>
            </a:pPr>
            <a:r>
              <a:rPr lang="en-GB" sz="2400" b="1" u="sng" dirty="0">
                <a:latin typeface="NTFPreCursivefk" panose="03000400000000000000" pitchFamily="66" charset="0"/>
              </a:rPr>
              <a:t>The Specific Areas</a:t>
            </a:r>
            <a:r>
              <a:rPr lang="en-GB" sz="2400" b="1" dirty="0">
                <a:latin typeface="NTFPreCursivefk" panose="03000400000000000000" pitchFamily="66" charset="0"/>
              </a:rPr>
              <a:t>:</a:t>
            </a:r>
          </a:p>
          <a:p>
            <a:r>
              <a:rPr lang="en-GB" sz="2400" dirty="0">
                <a:latin typeface="NTFPreCursivefk" panose="03000400000000000000" pitchFamily="66" charset="0"/>
              </a:rPr>
              <a:t>Literacy</a:t>
            </a:r>
          </a:p>
          <a:p>
            <a:r>
              <a:rPr lang="en-GB" sz="2400" dirty="0">
                <a:latin typeface="NTFPreCursivefk" panose="03000400000000000000" pitchFamily="66" charset="0"/>
              </a:rPr>
              <a:t>Mathematics</a:t>
            </a:r>
          </a:p>
          <a:p>
            <a:r>
              <a:rPr lang="en-GB" sz="2400" dirty="0">
                <a:latin typeface="NTFPreCursivefk" panose="03000400000000000000" pitchFamily="66" charset="0"/>
              </a:rPr>
              <a:t>Understanding the World</a:t>
            </a:r>
          </a:p>
          <a:p>
            <a:r>
              <a:rPr lang="en-GB" sz="2400" dirty="0">
                <a:latin typeface="NTFPreCursivefk" panose="03000400000000000000" pitchFamily="66" charset="0"/>
              </a:rPr>
              <a:t>Expressive Arts &amp; Design </a:t>
            </a:r>
          </a:p>
          <a:p>
            <a:pPr marL="0" indent="0">
              <a:buNone/>
            </a:pPr>
            <a:endParaRPr lang="en-GB" sz="2000" dirty="0">
              <a:latin typeface="NTFPreCursivefk" panose="03000400000000000000" pitchFamily="66" charset="0"/>
            </a:endParaRPr>
          </a:p>
          <a:p>
            <a:pPr marL="0" indent="0">
              <a:buNone/>
            </a:pPr>
            <a:endParaRPr lang="en-GB" sz="2800" dirty="0">
              <a:latin typeface="NTFPreCursivefk" panose="03000400000000000000" pitchFamily="66" charset="0"/>
            </a:endParaRPr>
          </a:p>
        </p:txBody>
      </p:sp>
      <p:pic>
        <p:nvPicPr>
          <p:cNvPr id="5" name="Picture 4">
            <a:extLst>
              <a:ext uri="{FF2B5EF4-FFF2-40B4-BE49-F238E27FC236}">
                <a16:creationId xmlns:a16="http://schemas.microsoft.com/office/drawing/2014/main" id="{197152A7-C380-419C-A6B0-4237E4FE0DD1}"/>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a:off x="9831694" y="229649"/>
            <a:ext cx="1119071" cy="1048939"/>
          </a:xfrm>
          <a:prstGeom prst="rect">
            <a:avLst/>
          </a:prstGeom>
          <a:noFill/>
          <a:ln>
            <a:noFill/>
          </a:ln>
        </p:spPr>
      </p:pic>
    </p:spTree>
    <p:extLst>
      <p:ext uri="{BB962C8B-B14F-4D97-AF65-F5344CB8AC3E}">
        <p14:creationId xmlns:p14="http://schemas.microsoft.com/office/powerpoint/2010/main" val="3256710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6170C6A3-18B6-424F-BF1E-57CF9592F1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316F3102-D394-4F37-A4B8-E0992326192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4218369" y="200377"/>
            <a:ext cx="4305651" cy="1040695"/>
          </a:xfrm>
        </p:spPr>
        <p:txBody>
          <a:bodyPr anchor="b">
            <a:normAutofit/>
          </a:bodyPr>
          <a:lstStyle/>
          <a:p>
            <a:pPr algn="ctr"/>
            <a:r>
              <a:rPr lang="en-GB" sz="3200" dirty="0"/>
              <a:t> </a:t>
            </a:r>
            <a:r>
              <a:rPr lang="en-GB" sz="2800" b="1" dirty="0">
                <a:latin typeface="NTFPreCursivefk" panose="03000400000000000000" pitchFamily="66" charset="0"/>
              </a:rPr>
              <a:t>Communication</a:t>
            </a:r>
            <a:br>
              <a:rPr lang="en-GB" sz="2800" b="1" dirty="0">
                <a:latin typeface="NTFPreCursivefk" panose="03000400000000000000" pitchFamily="66" charset="0"/>
              </a:rPr>
            </a:br>
            <a:r>
              <a:rPr lang="en-GB" sz="2800" b="1" dirty="0">
                <a:latin typeface="NTFPreCursivefk" panose="03000400000000000000" pitchFamily="66" charset="0"/>
              </a:rPr>
              <a:t>    &amp; Language</a:t>
            </a:r>
            <a:r>
              <a:rPr lang="en-GB" sz="3200" dirty="0"/>
              <a:t>	       </a:t>
            </a:r>
          </a:p>
        </p:txBody>
      </p:sp>
      <p:sp>
        <p:nvSpPr>
          <p:cNvPr id="3" name="Content Placeholder 2"/>
          <p:cNvSpPr>
            <a:spLocks noGrp="1"/>
          </p:cNvSpPr>
          <p:nvPr>
            <p:ph idx="1"/>
          </p:nvPr>
        </p:nvSpPr>
        <p:spPr>
          <a:xfrm>
            <a:off x="294379" y="1428810"/>
            <a:ext cx="5653083" cy="5175147"/>
          </a:xfrm>
        </p:spPr>
        <p:txBody>
          <a:bodyPr>
            <a:noAutofit/>
          </a:bodyPr>
          <a:lstStyle/>
          <a:p>
            <a:r>
              <a:rPr lang="en-GB" sz="1800" b="1" dirty="0">
                <a:latin typeface="NTFPreCursivefk" panose="03000400000000000000" pitchFamily="66" charset="0"/>
              </a:rPr>
              <a:t>Listening, Attention &amp; Understanding: </a:t>
            </a:r>
          </a:p>
          <a:p>
            <a:pPr>
              <a:spcBef>
                <a:spcPts val="600"/>
              </a:spcBef>
              <a:buFontTx/>
              <a:buChar char="-"/>
            </a:pPr>
            <a:r>
              <a:rPr lang="en-GB" sz="1800" dirty="0">
                <a:latin typeface="NTFPreCursivefk" panose="03000400000000000000" pitchFamily="66" charset="0"/>
              </a:rPr>
              <a:t>Listen attentively and respond to what they hear with relevant questions, comments and actions when being read to and during whole class discussions and small group interactions;  </a:t>
            </a:r>
          </a:p>
          <a:p>
            <a:pPr>
              <a:spcBef>
                <a:spcPts val="600"/>
              </a:spcBef>
              <a:buFontTx/>
              <a:buChar char="-"/>
            </a:pPr>
            <a:r>
              <a:rPr lang="en-GB" sz="1800" dirty="0">
                <a:latin typeface="NTFPreCursivefk" panose="03000400000000000000" pitchFamily="66" charset="0"/>
              </a:rPr>
              <a:t>Make comments about what they have heard and ask questions to clarify their understanding; </a:t>
            </a:r>
          </a:p>
          <a:p>
            <a:pPr>
              <a:spcBef>
                <a:spcPts val="600"/>
              </a:spcBef>
              <a:buFontTx/>
              <a:buChar char="-"/>
            </a:pPr>
            <a:r>
              <a:rPr lang="en-GB" sz="1800" dirty="0">
                <a:latin typeface="NTFPreCursivefk" panose="03000400000000000000" pitchFamily="66" charset="0"/>
              </a:rPr>
              <a:t>Hold conversation when engaged in back-and-forth exchanges with their teacher and peers.</a:t>
            </a:r>
            <a:endParaRPr lang="en-GB" sz="1800" b="1" dirty="0">
              <a:latin typeface="NTFPreCursivefk" panose="03000400000000000000" pitchFamily="66" charset="0"/>
            </a:endParaRPr>
          </a:p>
          <a:p>
            <a:pPr>
              <a:spcBef>
                <a:spcPts val="600"/>
              </a:spcBef>
            </a:pPr>
            <a:r>
              <a:rPr lang="en-GB" sz="1800" b="1" dirty="0">
                <a:latin typeface="NTFPreCursivefk" panose="03000400000000000000" pitchFamily="66" charset="0"/>
              </a:rPr>
              <a:t>Speaking: </a:t>
            </a:r>
          </a:p>
          <a:p>
            <a:pPr>
              <a:spcBef>
                <a:spcPts val="600"/>
              </a:spcBef>
              <a:buFontTx/>
              <a:buChar char="-"/>
            </a:pPr>
            <a:r>
              <a:rPr lang="en-GB" sz="1800" dirty="0">
                <a:latin typeface="NTFPreCursivefk" panose="03000400000000000000" pitchFamily="66" charset="0"/>
              </a:rPr>
              <a:t>Participate in small group, class and one-to-one discussions, offering their own ideas, using recently introduced vocabulary; </a:t>
            </a:r>
          </a:p>
          <a:p>
            <a:pPr>
              <a:spcBef>
                <a:spcPts val="600"/>
              </a:spcBef>
              <a:buFontTx/>
              <a:buChar char="-"/>
            </a:pPr>
            <a:r>
              <a:rPr lang="en-GB" sz="1800" dirty="0">
                <a:latin typeface="NTFPreCursivefk" panose="03000400000000000000" pitchFamily="66" charset="0"/>
              </a:rPr>
              <a:t>Offer explanations for why things might happen, making use of recently introduced vocabulary from stories, non-fiction, rhymes and poems when appropriate; </a:t>
            </a:r>
          </a:p>
          <a:p>
            <a:pPr>
              <a:spcBef>
                <a:spcPts val="600"/>
              </a:spcBef>
              <a:buFontTx/>
              <a:buChar char="-"/>
            </a:pPr>
            <a:r>
              <a:rPr lang="en-GB" sz="1800" dirty="0">
                <a:latin typeface="NTFPreCursivefk" panose="03000400000000000000" pitchFamily="66" charset="0"/>
              </a:rPr>
              <a:t>Express their ideas and feelings about their experiences using full sentences, including use of past, present and future tenses and making use of conjunctions, with modelling and support from their teacher. </a:t>
            </a:r>
            <a:endParaRPr lang="en-US" sz="1800" dirty="0">
              <a:latin typeface="NTFPreCursivefk" panose="03000400000000000000" pitchFamily="66" charset="0"/>
            </a:endParaRPr>
          </a:p>
        </p:txBody>
      </p:sp>
      <p:sp>
        <p:nvSpPr>
          <p:cNvPr id="19" name="Round Single Corner Rectangle 17">
            <a:extLst>
              <a:ext uri="{FF2B5EF4-FFF2-40B4-BE49-F238E27FC236}">
                <a16:creationId xmlns:a16="http://schemas.microsoft.com/office/drawing/2014/main" id="{1EBC9354-419F-4A43-932F-2C276FBF9B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17" y="1002026"/>
            <a:ext cx="2309217" cy="1684338"/>
          </a:xfrm>
          <a:prstGeom prst="round1Rect">
            <a:avLst>
              <a:gd name="adj" fmla="val 112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ound Single Corner Rectangle 16">
            <a:extLst>
              <a:ext uri="{FF2B5EF4-FFF2-40B4-BE49-F238E27FC236}">
                <a16:creationId xmlns:a16="http://schemas.microsoft.com/office/drawing/2014/main" id="{7F4B0439-E8F9-46EC-833D-B1BACE1208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6241840" y="4259603"/>
            <a:ext cx="2417253" cy="1840846"/>
          </a:xfrm>
          <a:prstGeom prst="round1Rect">
            <a:avLst>
              <a:gd name="adj" fmla="val 1129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8" descr="https://tapestryjournal.com/7d/pages/s_8967/p_09-2018/m_o_5881_447chjwj4hcd34mn5frc9c4xz0q6237d.jpg?s=8967&amp;u=1&amp;Expires=1559581508&amp;Signature=AG6wjXIyRJVj-r3j93M~7-0fFqZ7-nEFpccU6l1BWaVYjL8VVpfaZbZAnoyAP~tUI9vH7wteBuumQsenHKN2bM-1nvD8Ds6eYpowdCUu-EUur2jhOwwWNXOwytu-C0m01SVvxEesh6m1LGVDU~yYIcpZxgcBE9D9V7aT-9vkWJzqM-SwP9-FHAIAzqy7mhorhn3YzcbmxciQYu1LzYM2TUr4viJOD7aYTXEKPuldnyr1luCIVmA030ncmapp5UR1~UrERBScJ2In~a4cjlGWm-F9BWzeLdrPnCEf9j37-7TydXvdok9mXF08LiE7mvXtiyonBpmOvTR86TX9IwYYog__&amp;Key-Pair-Id=APKAJUSDRV55TOQKSATA"/>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810817" y="2822889"/>
            <a:ext cx="2695383" cy="353295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A93BDE5D-6DB2-439A-B9C9-0463E326DD13}"/>
              </a:ext>
            </a:extLst>
          </p:cNvPr>
          <p:cNvPicPr/>
          <p:nvPr/>
        </p:nvPicPr>
        <p:blipFill>
          <a:blip r:embed="rId4" cstate="email">
            <a:extLst>
              <a:ext uri="{28A0092B-C50C-407E-A947-70E740481C1C}">
                <a14:useLocalDpi xmlns:a14="http://schemas.microsoft.com/office/drawing/2010/main"/>
              </a:ext>
            </a:extLst>
          </a:blip>
          <a:srcRect/>
          <a:stretch>
            <a:fillRect/>
          </a:stretch>
        </p:blipFill>
        <p:spPr bwMode="auto">
          <a:xfrm>
            <a:off x="9966505" y="242861"/>
            <a:ext cx="1119071" cy="1048939"/>
          </a:xfrm>
          <a:prstGeom prst="rect">
            <a:avLst/>
          </a:prstGeom>
          <a:noFill/>
          <a:ln>
            <a:noFill/>
          </a:ln>
        </p:spPr>
      </p:pic>
      <p:pic>
        <p:nvPicPr>
          <p:cNvPr id="5" name="Picture 4"/>
          <p:cNvPicPr>
            <a:picLocks noChangeAspect="1"/>
          </p:cNvPicPr>
          <p:nvPr/>
        </p:nvPicPr>
        <p:blipFill>
          <a:blip r:embed="rId5"/>
          <a:stretch>
            <a:fillRect/>
          </a:stretch>
        </p:blipFill>
        <p:spPr>
          <a:xfrm>
            <a:off x="5947462" y="1441449"/>
            <a:ext cx="1618984" cy="1553172"/>
          </a:xfrm>
          <a:prstGeom prst="rect">
            <a:avLst/>
          </a:prstGeom>
        </p:spPr>
      </p:pic>
      <p:pic>
        <p:nvPicPr>
          <p:cNvPr id="4" name="Picture 3">
            <a:extLst>
              <a:ext uri="{FF2B5EF4-FFF2-40B4-BE49-F238E27FC236}">
                <a16:creationId xmlns:a16="http://schemas.microsoft.com/office/drawing/2014/main" id="{FF0D9ED6-46FC-4DEE-825D-86F707AFDA4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448916" y="4403440"/>
            <a:ext cx="2003099" cy="1553172"/>
          </a:xfrm>
          <a:prstGeom prst="rect">
            <a:avLst/>
          </a:prstGeom>
        </p:spPr>
      </p:pic>
      <p:pic>
        <p:nvPicPr>
          <p:cNvPr id="8" name="Picture 7">
            <a:extLst>
              <a:ext uri="{FF2B5EF4-FFF2-40B4-BE49-F238E27FC236}">
                <a16:creationId xmlns:a16="http://schemas.microsoft.com/office/drawing/2014/main" id="{EA396B15-C9D5-4B0D-8F8D-11963827187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210592" y="2746235"/>
            <a:ext cx="1779087" cy="1441450"/>
          </a:xfrm>
          <a:prstGeom prst="rect">
            <a:avLst/>
          </a:prstGeom>
        </p:spPr>
      </p:pic>
    </p:spTree>
    <p:extLst>
      <p:ext uri="{BB962C8B-B14F-4D97-AF65-F5344CB8AC3E}">
        <p14:creationId xmlns:p14="http://schemas.microsoft.com/office/powerpoint/2010/main" val="2540824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6170C6A3-18B6-424F-BF1E-57CF9592F1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a:extLst>
              <a:ext uri="{FF2B5EF4-FFF2-40B4-BE49-F238E27FC236}">
                <a16:creationId xmlns:a16="http://schemas.microsoft.com/office/drawing/2014/main" id="{316F3102-D394-4F37-A4B8-E0992326192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3920044" y="362891"/>
            <a:ext cx="4566558" cy="1278270"/>
          </a:xfrm>
        </p:spPr>
        <p:txBody>
          <a:bodyPr anchor="b">
            <a:normAutofit fontScale="90000"/>
          </a:bodyPr>
          <a:lstStyle/>
          <a:p>
            <a:pPr algn="ctr"/>
            <a:r>
              <a:rPr lang="en-GB" sz="3100" b="1" dirty="0">
                <a:latin typeface="NTFPreCursivefk" panose="03000400000000000000" pitchFamily="66" charset="0"/>
              </a:rPr>
              <a:t>personal, social &amp; </a:t>
            </a:r>
            <a:br>
              <a:rPr lang="en-GB" sz="3100" b="1" dirty="0">
                <a:latin typeface="NTFPreCursivefk" panose="03000400000000000000" pitchFamily="66" charset="0"/>
              </a:rPr>
            </a:br>
            <a:r>
              <a:rPr lang="en-GB" sz="3100" b="1" dirty="0">
                <a:latin typeface="NTFPreCursivefk" panose="03000400000000000000" pitchFamily="66" charset="0"/>
              </a:rPr>
              <a:t>emotional development</a:t>
            </a:r>
            <a:r>
              <a:rPr lang="en-GB" sz="2700" dirty="0"/>
              <a:t>			</a:t>
            </a:r>
          </a:p>
        </p:txBody>
      </p:sp>
      <p:sp>
        <p:nvSpPr>
          <p:cNvPr id="3" name="Content Placeholder 2"/>
          <p:cNvSpPr>
            <a:spLocks noGrp="1"/>
          </p:cNvSpPr>
          <p:nvPr>
            <p:ph idx="1"/>
          </p:nvPr>
        </p:nvSpPr>
        <p:spPr>
          <a:xfrm>
            <a:off x="397786" y="1305562"/>
            <a:ext cx="5864860" cy="5200684"/>
          </a:xfrm>
        </p:spPr>
        <p:txBody>
          <a:bodyPr>
            <a:noAutofit/>
          </a:bodyPr>
          <a:lstStyle/>
          <a:p>
            <a:r>
              <a:rPr lang="en-GB" sz="1600" dirty="0"/>
              <a:t> </a:t>
            </a:r>
            <a:r>
              <a:rPr lang="en-GB" sz="1700" b="1" dirty="0">
                <a:latin typeface="NTFPreCursivefk" panose="03000400000000000000" pitchFamily="66" charset="0"/>
              </a:rPr>
              <a:t>Self-Regulation:</a:t>
            </a:r>
          </a:p>
          <a:p>
            <a:pPr>
              <a:spcBef>
                <a:spcPts val="600"/>
              </a:spcBef>
              <a:buFontTx/>
              <a:buChar char="-"/>
            </a:pPr>
            <a:r>
              <a:rPr lang="en-GB" sz="1700" dirty="0">
                <a:latin typeface="NTFPreCursivefk" panose="03000400000000000000" pitchFamily="66" charset="0"/>
              </a:rPr>
              <a:t>Show an understanding of their own feelings and those of others, and begin to regulate their behaviour accordingly;</a:t>
            </a:r>
          </a:p>
          <a:p>
            <a:pPr>
              <a:spcBef>
                <a:spcPts val="600"/>
              </a:spcBef>
              <a:buFontTx/>
              <a:buChar char="-"/>
            </a:pPr>
            <a:r>
              <a:rPr lang="en-GB" sz="1700" dirty="0">
                <a:latin typeface="NTFPreCursivefk" panose="03000400000000000000" pitchFamily="66" charset="0"/>
              </a:rPr>
              <a:t>Set and work towards simple goals, being able to wait for what they want and control their immediate impulses when appropriate; </a:t>
            </a:r>
          </a:p>
          <a:p>
            <a:pPr>
              <a:spcBef>
                <a:spcPts val="600"/>
              </a:spcBef>
              <a:buFontTx/>
              <a:buChar char="-"/>
            </a:pPr>
            <a:r>
              <a:rPr lang="en-GB" sz="1700" dirty="0">
                <a:latin typeface="NTFPreCursivefk" panose="03000400000000000000" pitchFamily="66" charset="0"/>
              </a:rPr>
              <a:t>Give focused attention to what the teacher says, responding appropriately even when engaged in activity, and show an ability to follow instructions involving several ideas or actions. </a:t>
            </a:r>
          </a:p>
          <a:p>
            <a:pPr>
              <a:spcBef>
                <a:spcPts val="600"/>
              </a:spcBef>
            </a:pPr>
            <a:r>
              <a:rPr lang="en-GB" sz="1700" b="1" dirty="0">
                <a:latin typeface="NTFPreCursivefk" panose="03000400000000000000" pitchFamily="66" charset="0"/>
              </a:rPr>
              <a:t>Managing Self: </a:t>
            </a:r>
            <a:endParaRPr lang="en-GB" sz="1700" dirty="0">
              <a:latin typeface="NTFPreCursivefk" panose="03000400000000000000" pitchFamily="66" charset="0"/>
            </a:endParaRPr>
          </a:p>
          <a:p>
            <a:pPr>
              <a:spcBef>
                <a:spcPts val="600"/>
              </a:spcBef>
              <a:buFontTx/>
              <a:buChar char="-"/>
            </a:pPr>
            <a:r>
              <a:rPr lang="en-GB" sz="1700" dirty="0">
                <a:latin typeface="NTFPreCursivefk" panose="03000400000000000000" pitchFamily="66" charset="0"/>
              </a:rPr>
              <a:t>Be confident to try new activities and show independence, resilience and perseverance in the face of challenge;</a:t>
            </a:r>
          </a:p>
          <a:p>
            <a:pPr>
              <a:spcBef>
                <a:spcPts val="600"/>
              </a:spcBef>
              <a:buFontTx/>
              <a:buChar char="-"/>
            </a:pPr>
            <a:r>
              <a:rPr lang="en-GB" sz="1700" dirty="0">
                <a:latin typeface="NTFPreCursivefk" panose="03000400000000000000" pitchFamily="66" charset="0"/>
              </a:rPr>
              <a:t>Explain the reasons for rules, know right from wrong and try to behave accordingly; </a:t>
            </a:r>
          </a:p>
          <a:p>
            <a:pPr>
              <a:spcBef>
                <a:spcPts val="600"/>
              </a:spcBef>
              <a:buFontTx/>
              <a:buChar char="-"/>
            </a:pPr>
            <a:r>
              <a:rPr lang="en-GB" sz="1700" dirty="0">
                <a:latin typeface="NTFPreCursivefk" panose="03000400000000000000" pitchFamily="66" charset="0"/>
              </a:rPr>
              <a:t>Manage their own basic hygiene and personal needs, including dressing,  going to the toilet and understanding the importance of healthy food choices. </a:t>
            </a:r>
          </a:p>
          <a:p>
            <a:pPr>
              <a:spcBef>
                <a:spcPts val="600"/>
              </a:spcBef>
            </a:pPr>
            <a:r>
              <a:rPr lang="en-GB" sz="1700" b="1" dirty="0">
                <a:latin typeface="NTFPreCursivefk" panose="03000400000000000000" pitchFamily="66" charset="0"/>
              </a:rPr>
              <a:t>Building Relationships</a:t>
            </a:r>
            <a:r>
              <a:rPr lang="en-GB" sz="1700" dirty="0">
                <a:latin typeface="NTFPreCursivefk" panose="03000400000000000000" pitchFamily="66" charset="0"/>
              </a:rPr>
              <a:t>:</a:t>
            </a:r>
          </a:p>
          <a:p>
            <a:pPr>
              <a:spcBef>
                <a:spcPts val="600"/>
              </a:spcBef>
              <a:buFontTx/>
              <a:buChar char="-"/>
            </a:pPr>
            <a:r>
              <a:rPr lang="en-GB" sz="1700" dirty="0">
                <a:latin typeface="NTFPreCursivefk" panose="03000400000000000000" pitchFamily="66" charset="0"/>
              </a:rPr>
              <a:t>Work and play cooperatively and take turns with others; </a:t>
            </a:r>
          </a:p>
          <a:p>
            <a:pPr>
              <a:spcBef>
                <a:spcPts val="600"/>
              </a:spcBef>
              <a:buFontTx/>
              <a:buChar char="-"/>
            </a:pPr>
            <a:r>
              <a:rPr lang="en-GB" sz="1700" dirty="0">
                <a:latin typeface="NTFPreCursivefk" panose="03000400000000000000" pitchFamily="66" charset="0"/>
              </a:rPr>
              <a:t>Form positive attachments to adults and friendships with peers; </a:t>
            </a:r>
          </a:p>
          <a:p>
            <a:pPr>
              <a:spcBef>
                <a:spcPts val="600"/>
              </a:spcBef>
              <a:buFontTx/>
              <a:buChar char="-"/>
            </a:pPr>
            <a:r>
              <a:rPr lang="en-GB" sz="1700" dirty="0">
                <a:latin typeface="NTFPreCursivefk" panose="03000400000000000000" pitchFamily="66" charset="0"/>
              </a:rPr>
              <a:t>Show sensitivity to their own and to others’ needs. </a:t>
            </a:r>
          </a:p>
        </p:txBody>
      </p:sp>
      <p:sp>
        <p:nvSpPr>
          <p:cNvPr id="75" name="Round Single Corner Rectangle 17">
            <a:extLst>
              <a:ext uri="{FF2B5EF4-FFF2-40B4-BE49-F238E27FC236}">
                <a16:creationId xmlns:a16="http://schemas.microsoft.com/office/drawing/2014/main" id="{1EBC9354-419F-4A43-932F-2C276FBF9B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17" y="1002026"/>
            <a:ext cx="2309217" cy="1684338"/>
          </a:xfrm>
          <a:prstGeom prst="round1Rect">
            <a:avLst>
              <a:gd name="adj" fmla="val 112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ound Single Corner Rectangle 16">
            <a:extLst>
              <a:ext uri="{FF2B5EF4-FFF2-40B4-BE49-F238E27FC236}">
                <a16:creationId xmlns:a16="http://schemas.microsoft.com/office/drawing/2014/main" id="{7F4B0439-E8F9-46EC-833D-B1BACE1208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6241840" y="4259603"/>
            <a:ext cx="2417253" cy="1840846"/>
          </a:xfrm>
          <a:prstGeom prst="round1Rect">
            <a:avLst>
              <a:gd name="adj" fmla="val 1129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6F254E34-9D2E-4D49-9ED3-870AD826B6B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10124214" y="256623"/>
            <a:ext cx="1119071" cy="1048939"/>
          </a:xfrm>
          <a:prstGeom prst="rect">
            <a:avLst/>
          </a:prstGeom>
          <a:noFill/>
          <a:ln>
            <a:noFill/>
          </a:ln>
        </p:spPr>
      </p:pic>
      <p:pic>
        <p:nvPicPr>
          <p:cNvPr id="6" name="Picture 5"/>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802991" y="2791853"/>
            <a:ext cx="2608680" cy="1871192"/>
          </a:xfrm>
          <a:prstGeom prst="rect">
            <a:avLst/>
          </a:prstGeom>
        </p:spPr>
      </p:pic>
      <p:pic>
        <p:nvPicPr>
          <p:cNvPr id="8" name="Pictur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802992" y="4827722"/>
            <a:ext cx="2603428" cy="1661124"/>
          </a:xfrm>
          <a:prstGeom prst="rect">
            <a:avLst/>
          </a:prstGeom>
        </p:spPr>
      </p:pic>
      <p:pic>
        <p:nvPicPr>
          <p:cNvPr id="9" name="Picture 8"/>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231916" y="1497568"/>
            <a:ext cx="2398584" cy="2562324"/>
          </a:xfrm>
          <a:prstGeom prst="rect">
            <a:avLst/>
          </a:prstGeom>
        </p:spPr>
      </p:pic>
    </p:spTree>
    <p:extLst>
      <p:ext uri="{BB962C8B-B14F-4D97-AF65-F5344CB8AC3E}">
        <p14:creationId xmlns:p14="http://schemas.microsoft.com/office/powerpoint/2010/main" val="1782004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DB9F2987-0F40-455C-8A5A-A72AD536E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61416" y="505749"/>
            <a:ext cx="2534584" cy="992554"/>
          </a:xfrm>
        </p:spPr>
        <p:txBody>
          <a:bodyPr anchor="b">
            <a:normAutofit/>
          </a:bodyPr>
          <a:lstStyle/>
          <a:p>
            <a:pPr algn="ctr"/>
            <a:r>
              <a:rPr lang="en-GB" sz="3200" dirty="0"/>
              <a:t> </a:t>
            </a:r>
            <a:r>
              <a:rPr lang="en-GB" sz="2800" b="1" dirty="0">
                <a:latin typeface="NTFPreCursivefk" panose="03000400000000000000" pitchFamily="66" charset="0"/>
              </a:rPr>
              <a:t>Physical development</a:t>
            </a:r>
          </a:p>
        </p:txBody>
      </p:sp>
      <p:sp>
        <p:nvSpPr>
          <p:cNvPr id="3" name="Content Placeholder 2"/>
          <p:cNvSpPr>
            <a:spLocks noGrp="1"/>
          </p:cNvSpPr>
          <p:nvPr>
            <p:ph idx="1"/>
          </p:nvPr>
        </p:nvSpPr>
        <p:spPr>
          <a:xfrm>
            <a:off x="259351" y="1441450"/>
            <a:ext cx="5176082" cy="2450426"/>
          </a:xfrm>
        </p:spPr>
        <p:txBody>
          <a:bodyPr>
            <a:noAutofit/>
          </a:bodyPr>
          <a:lstStyle/>
          <a:p>
            <a:pPr>
              <a:spcBef>
                <a:spcPts val="600"/>
              </a:spcBef>
            </a:pPr>
            <a:r>
              <a:rPr lang="en-GB" sz="1800" b="1" dirty="0">
                <a:latin typeface="NTFPreCursivefk" panose="03000400000000000000" pitchFamily="66" charset="0"/>
              </a:rPr>
              <a:t>Gross Motor Skills </a:t>
            </a:r>
          </a:p>
          <a:p>
            <a:pPr>
              <a:spcBef>
                <a:spcPts val="600"/>
              </a:spcBef>
              <a:buFontTx/>
              <a:buChar char="-"/>
            </a:pPr>
            <a:r>
              <a:rPr lang="en-GB" sz="1800" dirty="0">
                <a:latin typeface="NTFPreCursivefk" panose="03000400000000000000" pitchFamily="66" charset="0"/>
              </a:rPr>
              <a:t>Negotiate space and obstacles safely, with consideration for themselves and others; </a:t>
            </a:r>
          </a:p>
          <a:p>
            <a:pPr>
              <a:spcBef>
                <a:spcPts val="600"/>
              </a:spcBef>
              <a:buFontTx/>
              <a:buChar char="-"/>
            </a:pPr>
            <a:r>
              <a:rPr lang="en-GB" sz="1800" dirty="0">
                <a:latin typeface="NTFPreCursivefk" panose="03000400000000000000" pitchFamily="66" charset="0"/>
              </a:rPr>
              <a:t>Demonstrate strength, balance and coordination when playing; </a:t>
            </a:r>
          </a:p>
          <a:p>
            <a:pPr>
              <a:spcBef>
                <a:spcPts val="600"/>
              </a:spcBef>
              <a:buFontTx/>
              <a:buChar char="-"/>
            </a:pPr>
            <a:r>
              <a:rPr lang="en-GB" sz="1800" dirty="0">
                <a:latin typeface="NTFPreCursivefk" panose="03000400000000000000" pitchFamily="66" charset="0"/>
              </a:rPr>
              <a:t>Move energetically, such as running, jumping, dancing, hopping, skipping and climbing. </a:t>
            </a:r>
          </a:p>
        </p:txBody>
      </p:sp>
      <p:sp>
        <p:nvSpPr>
          <p:cNvPr id="77" name="Round Single Corner Rectangle 17">
            <a:extLst>
              <a:ext uri="{FF2B5EF4-FFF2-40B4-BE49-F238E27FC236}">
                <a16:creationId xmlns:a16="http://schemas.microsoft.com/office/drawing/2014/main" id="{A9862B32-0A30-403C-BFE7-B15F251783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17" y="1002026"/>
            <a:ext cx="2309217" cy="1684338"/>
          </a:xfrm>
          <a:prstGeom prst="round1Rect">
            <a:avLst>
              <a:gd name="adj" fmla="val 112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9" name="Picture 78">
            <a:extLst>
              <a:ext uri="{FF2B5EF4-FFF2-40B4-BE49-F238E27FC236}">
                <a16:creationId xmlns:a16="http://schemas.microsoft.com/office/drawing/2014/main" id="{14AC38D7-B637-4672-A77E-F33F14518C7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pic>
        <p:nvPicPr>
          <p:cNvPr id="5122" name="Picture 2" descr="https://tapestryjournal.com/16/pages/s_8967/p_03-2019/m_o_6607_bh5gjpxjxc3r1qp2me6ck8x5yzfdew16.jpg?s=8967&amp;u=1&amp;Expires=1559581508&amp;Signature=Cot9ng4RfHE6gREFyqJ5JV7eGZf4Z926XWTqi68IwrMckWUHXyggDGdPXYpE9VEdnRISuE5kCH1B1URBpbfoPRB~vtVTgAZfYL0s5C6DHd761uHWqfog-36-r26E-botIfoaiOTEWpdxhhDcN4SnvizUZeFHQJJPMC2PAne8B8pO9JZWU5uhp5kbIrJNb2qPXErnWAXnOGAtFWnYE2qPgZIth7Qwqmdvj9bd1HugTwIBlTncCeR0owle-adI1WSGri0Jeh3niGMP1Hu8qvfhveAmoR-st8Ac8wVxYbWcwpAEf-s-DNmaoQKkbCT65NPPC4T12-emZS88mec6ugg6iw__&amp;Key-Pair-Id=APKAJUSDRV55TOQKSATA"/>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r="-1"/>
          <a:stretch/>
        </p:blipFill>
        <p:spPr bwMode="auto">
          <a:xfrm>
            <a:off x="8702715" y="4822028"/>
            <a:ext cx="2775410" cy="175237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AA86470-2518-4CB9-8774-157F93CC226A}"/>
              </a:ext>
            </a:extLst>
          </p:cNvPr>
          <p:cNvPicPr/>
          <p:nvPr/>
        </p:nvPicPr>
        <p:blipFill>
          <a:blip r:embed="rId4" cstate="email">
            <a:extLst>
              <a:ext uri="{28A0092B-C50C-407E-A947-70E740481C1C}">
                <a14:useLocalDpi xmlns:a14="http://schemas.microsoft.com/office/drawing/2010/main"/>
              </a:ext>
            </a:extLst>
          </a:blip>
          <a:srcRect/>
          <a:stretch>
            <a:fillRect/>
          </a:stretch>
        </p:blipFill>
        <p:spPr bwMode="auto">
          <a:xfrm>
            <a:off x="10387129" y="334933"/>
            <a:ext cx="1119071" cy="1048939"/>
          </a:xfrm>
          <a:prstGeom prst="rect">
            <a:avLst/>
          </a:prstGeom>
          <a:noFill/>
          <a:ln>
            <a:noFill/>
          </a:ln>
        </p:spPr>
      </p:pic>
      <p:sp>
        <p:nvSpPr>
          <p:cNvPr id="4" name="Rectangle 3"/>
          <p:cNvSpPr/>
          <p:nvPr/>
        </p:nvSpPr>
        <p:spPr>
          <a:xfrm>
            <a:off x="173525" y="4066887"/>
            <a:ext cx="5500352" cy="1985159"/>
          </a:xfrm>
          <a:prstGeom prst="rect">
            <a:avLst/>
          </a:prstGeom>
        </p:spPr>
        <p:txBody>
          <a:bodyPr wrap="square">
            <a:spAutoFit/>
          </a:bodyPr>
          <a:lstStyle/>
          <a:p>
            <a:pPr marL="285750" indent="-285750">
              <a:spcBef>
                <a:spcPts val="600"/>
              </a:spcBef>
              <a:buFont typeface="Arial" panose="020B0604020202020204" pitchFamily="34" charset="0"/>
              <a:buChar char="•"/>
            </a:pPr>
            <a:r>
              <a:rPr lang="en-GB" b="1" dirty="0">
                <a:latin typeface="NTFPreCursivefk" panose="03000400000000000000" pitchFamily="66" charset="0"/>
              </a:rPr>
              <a:t>Fine Motor Skills </a:t>
            </a:r>
          </a:p>
          <a:p>
            <a:r>
              <a:rPr lang="en-GB" dirty="0">
                <a:latin typeface="NTFPreCursivefk" panose="03000400000000000000" pitchFamily="66" charset="0"/>
              </a:rPr>
              <a:t> -  Hold a pencil effectively in preparation for fluent </a:t>
            </a:r>
          </a:p>
          <a:p>
            <a:r>
              <a:rPr lang="en-GB" dirty="0">
                <a:latin typeface="NTFPreCursivefk" panose="03000400000000000000" pitchFamily="66" charset="0"/>
              </a:rPr>
              <a:t>    writing, using the tripod grip in almost all cases; </a:t>
            </a:r>
          </a:p>
          <a:p>
            <a:pPr>
              <a:spcBef>
                <a:spcPts val="600"/>
              </a:spcBef>
            </a:pPr>
            <a:r>
              <a:rPr lang="en-GB" dirty="0">
                <a:latin typeface="NTFPreCursivefk" panose="03000400000000000000" pitchFamily="66" charset="0"/>
              </a:rPr>
              <a:t> -  Use a range of small tools, including scissors, paint </a:t>
            </a:r>
          </a:p>
          <a:p>
            <a:pPr>
              <a:spcBef>
                <a:spcPts val="600"/>
              </a:spcBef>
            </a:pPr>
            <a:r>
              <a:rPr lang="en-GB" dirty="0">
                <a:latin typeface="NTFPreCursivefk" panose="03000400000000000000" pitchFamily="66" charset="0"/>
              </a:rPr>
              <a:t>    brushes and cutlery; </a:t>
            </a:r>
          </a:p>
          <a:p>
            <a:pPr>
              <a:spcBef>
                <a:spcPts val="600"/>
              </a:spcBef>
            </a:pPr>
            <a:r>
              <a:rPr lang="en-GB" dirty="0">
                <a:latin typeface="NTFPreCursivefk" panose="03000400000000000000" pitchFamily="66" charset="0"/>
              </a:rPr>
              <a:t> -  Begin to show accuracy and care when drawing. </a:t>
            </a:r>
          </a:p>
        </p:txBody>
      </p:sp>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85635" y="2770359"/>
            <a:ext cx="1639035" cy="1994091"/>
          </a:xfrm>
          <a:prstGeom prst="rect">
            <a:avLst/>
          </a:prstGeom>
        </p:spPr>
      </p:pic>
      <p:pic>
        <p:nvPicPr>
          <p:cNvPr id="9" name="Pictur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642381" y="2961723"/>
            <a:ext cx="2029857" cy="1860305"/>
          </a:xfrm>
          <a:prstGeom prst="rect">
            <a:avLst/>
          </a:prstGeom>
        </p:spPr>
      </p:pic>
      <p:pic>
        <p:nvPicPr>
          <p:cNvPr id="5" name="Picture 4">
            <a:extLst>
              <a:ext uri="{FF2B5EF4-FFF2-40B4-BE49-F238E27FC236}">
                <a16:creationId xmlns:a16="http://schemas.microsoft.com/office/drawing/2014/main" id="{C3D501D7-E1A8-4AC3-81A5-9A4B4FD9456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24376" y="1195647"/>
            <a:ext cx="3016151" cy="1648794"/>
          </a:xfrm>
          <a:prstGeom prst="rect">
            <a:avLst/>
          </a:prstGeom>
        </p:spPr>
      </p:pic>
    </p:spTree>
    <p:extLst>
      <p:ext uri="{BB962C8B-B14F-4D97-AF65-F5344CB8AC3E}">
        <p14:creationId xmlns:p14="http://schemas.microsoft.com/office/powerpoint/2010/main" val="4205592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DB9F2987-0F40-455C-8A5A-A72AD536E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93820" y="579600"/>
            <a:ext cx="1951178" cy="511444"/>
          </a:xfrm>
        </p:spPr>
        <p:txBody>
          <a:bodyPr anchor="b">
            <a:normAutofit fontScale="90000"/>
          </a:bodyPr>
          <a:lstStyle/>
          <a:p>
            <a:pPr algn="l"/>
            <a:r>
              <a:rPr lang="en-GB" sz="2800" dirty="0"/>
              <a:t> </a:t>
            </a:r>
            <a:r>
              <a:rPr lang="en-GB" sz="3200" b="1" dirty="0">
                <a:latin typeface="NTFPreCursivefk" panose="03000400000000000000" pitchFamily="66" charset="0"/>
              </a:rPr>
              <a:t>Literacy</a:t>
            </a:r>
          </a:p>
        </p:txBody>
      </p:sp>
      <p:sp>
        <p:nvSpPr>
          <p:cNvPr id="3" name="Content Placeholder 2"/>
          <p:cNvSpPr>
            <a:spLocks noGrp="1"/>
          </p:cNvSpPr>
          <p:nvPr>
            <p:ph idx="1"/>
          </p:nvPr>
        </p:nvSpPr>
        <p:spPr>
          <a:xfrm>
            <a:off x="162732" y="1379273"/>
            <a:ext cx="6094847" cy="5308246"/>
          </a:xfrm>
        </p:spPr>
        <p:txBody>
          <a:bodyPr>
            <a:noAutofit/>
          </a:bodyPr>
          <a:lstStyle/>
          <a:p>
            <a:r>
              <a:rPr lang="en-GB" sz="1800" b="1" dirty="0">
                <a:latin typeface="NTFPreCursivefk" panose="03000400000000000000" pitchFamily="66" charset="0"/>
              </a:rPr>
              <a:t>Comprehension:</a:t>
            </a:r>
            <a:endParaRPr lang="en-GB" sz="1800" dirty="0">
              <a:latin typeface="NTFPreCursivefk" panose="03000400000000000000" pitchFamily="66" charset="0"/>
            </a:endParaRPr>
          </a:p>
          <a:p>
            <a:pPr marL="0" indent="0">
              <a:spcBef>
                <a:spcPts val="600"/>
              </a:spcBef>
              <a:buNone/>
            </a:pPr>
            <a:r>
              <a:rPr lang="en-GB" sz="1800" dirty="0">
                <a:latin typeface="NTFPreCursivefk" panose="03000400000000000000" pitchFamily="66" charset="0"/>
              </a:rPr>
              <a:t> - Demonstrate understanding of what has been read to them by</a:t>
            </a:r>
          </a:p>
          <a:p>
            <a:pPr marL="0" indent="0">
              <a:spcBef>
                <a:spcPts val="0"/>
              </a:spcBef>
              <a:buNone/>
            </a:pPr>
            <a:r>
              <a:rPr lang="en-GB" sz="1800" dirty="0">
                <a:latin typeface="NTFPreCursivefk" panose="03000400000000000000" pitchFamily="66" charset="0"/>
              </a:rPr>
              <a:t>    retelling stories and narratives using their own words and recently</a:t>
            </a:r>
          </a:p>
          <a:p>
            <a:pPr marL="0" indent="0">
              <a:spcBef>
                <a:spcPts val="0"/>
              </a:spcBef>
              <a:buNone/>
            </a:pPr>
            <a:r>
              <a:rPr lang="en-GB" sz="1800" dirty="0">
                <a:latin typeface="NTFPreCursivefk" panose="03000400000000000000" pitchFamily="66" charset="0"/>
              </a:rPr>
              <a:t>    introduced vocabulary;</a:t>
            </a:r>
          </a:p>
          <a:p>
            <a:pPr marL="0" indent="0">
              <a:spcBef>
                <a:spcPts val="600"/>
              </a:spcBef>
              <a:buNone/>
            </a:pPr>
            <a:r>
              <a:rPr lang="en-GB" sz="1800" dirty="0">
                <a:latin typeface="NTFPreCursivefk" panose="03000400000000000000" pitchFamily="66" charset="0"/>
              </a:rPr>
              <a:t> - Anticipate (where appropriate) key events in stories;</a:t>
            </a:r>
          </a:p>
          <a:p>
            <a:pPr marL="0" indent="0">
              <a:spcBef>
                <a:spcPts val="600"/>
              </a:spcBef>
              <a:buNone/>
            </a:pPr>
            <a:r>
              <a:rPr lang="en-GB" sz="1800" dirty="0">
                <a:latin typeface="NTFPreCursivefk" panose="03000400000000000000" pitchFamily="66" charset="0"/>
              </a:rPr>
              <a:t> - Use and understand recently introduced vocabulary during </a:t>
            </a:r>
          </a:p>
          <a:p>
            <a:pPr marL="0" indent="0">
              <a:spcBef>
                <a:spcPts val="0"/>
              </a:spcBef>
              <a:buNone/>
            </a:pPr>
            <a:r>
              <a:rPr lang="en-GB" sz="1800" dirty="0">
                <a:latin typeface="NTFPreCursivefk" panose="03000400000000000000" pitchFamily="66" charset="0"/>
              </a:rPr>
              <a:t>   discussions about stories, non-fiction, rhymes and poems and </a:t>
            </a:r>
          </a:p>
          <a:p>
            <a:pPr marL="0" indent="0">
              <a:spcBef>
                <a:spcPts val="0"/>
              </a:spcBef>
              <a:buNone/>
            </a:pPr>
            <a:r>
              <a:rPr lang="en-GB" sz="1800" dirty="0">
                <a:latin typeface="NTFPreCursivefk" panose="03000400000000000000" pitchFamily="66" charset="0"/>
              </a:rPr>
              <a:t>   during role-play. </a:t>
            </a:r>
          </a:p>
          <a:p>
            <a:pPr>
              <a:spcBef>
                <a:spcPts val="600"/>
              </a:spcBef>
            </a:pPr>
            <a:r>
              <a:rPr lang="en-GB" sz="1800" b="1" dirty="0">
                <a:latin typeface="NTFPreCursivefk" panose="03000400000000000000" pitchFamily="66" charset="0"/>
              </a:rPr>
              <a:t>Word Reading: </a:t>
            </a:r>
          </a:p>
          <a:p>
            <a:pPr>
              <a:spcBef>
                <a:spcPts val="600"/>
              </a:spcBef>
              <a:buFontTx/>
              <a:buChar char="-"/>
            </a:pPr>
            <a:r>
              <a:rPr lang="en-GB" sz="1800" dirty="0">
                <a:latin typeface="NTFPreCursivefk" panose="03000400000000000000" pitchFamily="66" charset="0"/>
              </a:rPr>
              <a:t>Say a sound for each letter in the alphabet and at least 10 digraphs; </a:t>
            </a:r>
          </a:p>
          <a:p>
            <a:pPr>
              <a:spcBef>
                <a:spcPts val="600"/>
              </a:spcBef>
              <a:buFontTx/>
              <a:buChar char="-"/>
            </a:pPr>
            <a:r>
              <a:rPr lang="en-GB" sz="1800" dirty="0">
                <a:latin typeface="NTFPreCursivefk" panose="03000400000000000000" pitchFamily="66" charset="0"/>
              </a:rPr>
              <a:t>Read words consistent with their phonic knowledge by sound-blending; </a:t>
            </a:r>
          </a:p>
          <a:p>
            <a:pPr>
              <a:spcBef>
                <a:spcPts val="600"/>
              </a:spcBef>
              <a:buFontTx/>
              <a:buChar char="-"/>
            </a:pPr>
            <a:r>
              <a:rPr lang="en-GB" sz="1800" dirty="0">
                <a:latin typeface="NTFPreCursivefk" panose="03000400000000000000" pitchFamily="66" charset="0"/>
              </a:rPr>
              <a:t>Read aloud simple sentences and books that are consistent with their phonic knowledge, including some common exception words. </a:t>
            </a:r>
          </a:p>
          <a:p>
            <a:pPr>
              <a:spcBef>
                <a:spcPts val="600"/>
              </a:spcBef>
            </a:pPr>
            <a:r>
              <a:rPr lang="en-GB" sz="1800" b="1" dirty="0">
                <a:latin typeface="NTFPreCursivefk" panose="03000400000000000000" pitchFamily="66" charset="0"/>
              </a:rPr>
              <a:t>Writing:</a:t>
            </a:r>
          </a:p>
          <a:p>
            <a:pPr marL="0" indent="0">
              <a:spcBef>
                <a:spcPts val="600"/>
              </a:spcBef>
              <a:buNone/>
            </a:pPr>
            <a:r>
              <a:rPr lang="en-GB" sz="1800" dirty="0">
                <a:latin typeface="NTFPreCursivefk" panose="03000400000000000000" pitchFamily="66" charset="0"/>
              </a:rPr>
              <a:t>-   Write recognisable letters, most of which are correctly formed; </a:t>
            </a:r>
          </a:p>
          <a:p>
            <a:pPr>
              <a:spcBef>
                <a:spcPts val="600"/>
              </a:spcBef>
              <a:buFontTx/>
              <a:buChar char="-"/>
            </a:pPr>
            <a:r>
              <a:rPr lang="en-GB" sz="1800" dirty="0">
                <a:latin typeface="NTFPreCursivefk" panose="03000400000000000000" pitchFamily="66" charset="0"/>
              </a:rPr>
              <a:t>Spell words by identifying sounds in them and representing the sounds with a letter or letters; </a:t>
            </a:r>
          </a:p>
          <a:p>
            <a:pPr>
              <a:spcBef>
                <a:spcPts val="600"/>
              </a:spcBef>
              <a:buFontTx/>
              <a:buChar char="-"/>
            </a:pPr>
            <a:r>
              <a:rPr lang="en-GB" sz="1800" dirty="0">
                <a:latin typeface="NTFPreCursivefk" panose="03000400000000000000" pitchFamily="66" charset="0"/>
              </a:rPr>
              <a:t>Write simple phrases and sentences that can be read by others. </a:t>
            </a:r>
          </a:p>
        </p:txBody>
      </p:sp>
      <p:sp>
        <p:nvSpPr>
          <p:cNvPr id="77" name="Round Single Corner Rectangle 17">
            <a:extLst>
              <a:ext uri="{FF2B5EF4-FFF2-40B4-BE49-F238E27FC236}">
                <a16:creationId xmlns:a16="http://schemas.microsoft.com/office/drawing/2014/main" id="{A9862B32-0A30-403C-BFE7-B15F251783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17" y="1002026"/>
            <a:ext cx="2309217" cy="1684338"/>
          </a:xfrm>
          <a:prstGeom prst="round1Rect">
            <a:avLst>
              <a:gd name="adj" fmla="val 112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9" name="Picture 78">
            <a:extLst>
              <a:ext uri="{FF2B5EF4-FFF2-40B4-BE49-F238E27FC236}">
                <a16:creationId xmlns:a16="http://schemas.microsoft.com/office/drawing/2014/main" id="{14AC38D7-B637-4672-A77E-F33F14518C7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pic>
        <p:nvPicPr>
          <p:cNvPr id="8" name="Picture 7">
            <a:extLst>
              <a:ext uri="{FF2B5EF4-FFF2-40B4-BE49-F238E27FC236}">
                <a16:creationId xmlns:a16="http://schemas.microsoft.com/office/drawing/2014/main" id="{A32F8140-24B8-4C22-862C-F0928EACB44B}"/>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10159804" y="310853"/>
            <a:ext cx="1119071" cy="1048939"/>
          </a:xfrm>
          <a:prstGeom prst="rect">
            <a:avLst/>
          </a:prstGeom>
          <a:noFill/>
          <a:ln>
            <a:noFill/>
          </a:ln>
        </p:spPr>
      </p:pic>
      <p:pic>
        <p:nvPicPr>
          <p:cNvPr id="4" name="Pictur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846839" y="4679146"/>
            <a:ext cx="3402709" cy="2051574"/>
          </a:xfrm>
          <a:prstGeom prst="rect">
            <a:avLst/>
          </a:prstGeom>
        </p:spPr>
      </p:pic>
      <p:pic>
        <p:nvPicPr>
          <p:cNvPr id="6" name="Pictur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644998" y="1359792"/>
            <a:ext cx="2058096" cy="1441213"/>
          </a:xfrm>
          <a:prstGeom prst="rect">
            <a:avLst/>
          </a:prstGeom>
        </p:spPr>
      </p:pic>
      <p:pic>
        <p:nvPicPr>
          <p:cNvPr id="5" name="Picture 4"/>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8404546" y="2875573"/>
            <a:ext cx="2314793" cy="1729005"/>
          </a:xfrm>
          <a:prstGeom prst="rect">
            <a:avLst/>
          </a:prstGeom>
        </p:spPr>
      </p:pic>
    </p:spTree>
    <p:extLst>
      <p:ext uri="{BB962C8B-B14F-4D97-AF65-F5344CB8AC3E}">
        <p14:creationId xmlns:p14="http://schemas.microsoft.com/office/powerpoint/2010/main" val="4158053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B9499D4-365D-4667-BF2F-EBBEF166B5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709E5BC3-74D9-46DC-8901-773F1867054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flipH="1">
            <a:off x="0" y="0"/>
            <a:ext cx="12192000" cy="1441450"/>
          </a:xfrm>
          <a:prstGeom prst="rect">
            <a:avLst/>
          </a:prstGeom>
        </p:spPr>
      </p:pic>
      <p:sp>
        <p:nvSpPr>
          <p:cNvPr id="2" name="Title 1">
            <a:extLst>
              <a:ext uri="{FF2B5EF4-FFF2-40B4-BE49-F238E27FC236}">
                <a16:creationId xmlns:a16="http://schemas.microsoft.com/office/drawing/2014/main" id="{D6678449-09F2-4F99-98C5-ED99AA750360}"/>
              </a:ext>
            </a:extLst>
          </p:cNvPr>
          <p:cNvSpPr>
            <a:spLocks noGrp="1"/>
          </p:cNvSpPr>
          <p:nvPr>
            <p:ph type="title"/>
          </p:nvPr>
        </p:nvSpPr>
        <p:spPr>
          <a:xfrm>
            <a:off x="685799" y="836907"/>
            <a:ext cx="5304295" cy="960631"/>
          </a:xfrm>
        </p:spPr>
        <p:txBody>
          <a:bodyPr>
            <a:normAutofit fontScale="90000"/>
          </a:bodyPr>
          <a:lstStyle/>
          <a:p>
            <a:pPr algn="ctr"/>
            <a:r>
              <a:rPr lang="en-GB" sz="2800" b="1" dirty="0">
                <a:latin typeface="NTFPreCursivefk" panose="03000400000000000000" pitchFamily="66" charset="0"/>
              </a:rPr>
              <a:t>Resources to support </a:t>
            </a:r>
            <a:br>
              <a:rPr lang="en-GB" sz="2800" b="1" dirty="0">
                <a:latin typeface="NTFPreCursivefk" panose="03000400000000000000" pitchFamily="66" charset="0"/>
              </a:rPr>
            </a:br>
            <a:r>
              <a:rPr lang="en-GB" sz="2800" b="1" dirty="0">
                <a:latin typeface="NTFPreCursivefk" panose="03000400000000000000" pitchFamily="66" charset="0"/>
              </a:rPr>
              <a:t>Reading and Writing skills development</a:t>
            </a:r>
          </a:p>
        </p:txBody>
      </p:sp>
      <p:sp>
        <p:nvSpPr>
          <p:cNvPr id="3" name="Content Placeholder 2">
            <a:extLst>
              <a:ext uri="{FF2B5EF4-FFF2-40B4-BE49-F238E27FC236}">
                <a16:creationId xmlns:a16="http://schemas.microsoft.com/office/drawing/2014/main" id="{8D5D2D05-5D5C-4724-9510-BDF89AD2823A}"/>
              </a:ext>
            </a:extLst>
          </p:cNvPr>
          <p:cNvSpPr>
            <a:spLocks noGrp="1"/>
          </p:cNvSpPr>
          <p:nvPr>
            <p:ph idx="1"/>
          </p:nvPr>
        </p:nvSpPr>
        <p:spPr>
          <a:xfrm>
            <a:off x="381190" y="1979243"/>
            <a:ext cx="6003839" cy="4041850"/>
          </a:xfrm>
        </p:spPr>
        <p:txBody>
          <a:bodyPr>
            <a:noAutofit/>
          </a:bodyPr>
          <a:lstStyle/>
          <a:p>
            <a:r>
              <a:rPr lang="en-GB" sz="2000" dirty="0">
                <a:latin typeface="NTFPreCursivefk" panose="03000400000000000000" pitchFamily="66" charset="0"/>
              </a:rPr>
              <a:t>We use the Unlocking Letters and Sounds programme to teach phonics, teaching sounds linked to letters systematically.</a:t>
            </a:r>
          </a:p>
          <a:p>
            <a:r>
              <a:rPr lang="en-GB" sz="2000" dirty="0">
                <a:latin typeface="NTFPreCursivefk" panose="03000400000000000000" pitchFamily="66" charset="0"/>
              </a:rPr>
              <a:t>The children learn actions matched to the initial sounds they learn, to aid recall of these.</a:t>
            </a:r>
          </a:p>
          <a:p>
            <a:r>
              <a:rPr lang="en-GB" sz="2000" dirty="0">
                <a:latin typeface="NTFPreCursivefk" panose="03000400000000000000" pitchFamily="66" charset="0"/>
              </a:rPr>
              <a:t>We use interactive online resources to practise and embed learning.</a:t>
            </a:r>
          </a:p>
          <a:p>
            <a:r>
              <a:rPr lang="en-GB" sz="2000" dirty="0">
                <a:latin typeface="NTFPreCursivefk" panose="03000400000000000000" pitchFamily="66" charset="0"/>
              </a:rPr>
              <a:t>The children learn to </a:t>
            </a:r>
            <a:r>
              <a:rPr lang="en-GB" sz="2000" i="1" dirty="0">
                <a:latin typeface="NTFPreCursivefk" panose="03000400000000000000" pitchFamily="66" charset="0"/>
              </a:rPr>
              <a:t>blend</a:t>
            </a:r>
            <a:r>
              <a:rPr lang="en-GB" sz="2000" dirty="0">
                <a:latin typeface="NTFPreCursivefk" panose="03000400000000000000" pitchFamily="66" charset="0"/>
              </a:rPr>
              <a:t> sounds together to read simple words.</a:t>
            </a:r>
          </a:p>
          <a:p>
            <a:r>
              <a:rPr lang="en-GB" sz="2000" dirty="0">
                <a:latin typeface="NTFPreCursivefk" panose="03000400000000000000" pitchFamily="66" charset="0"/>
              </a:rPr>
              <a:t>Blending sounds linked to letters for word reading goes hand in hand with writing and gradually the children learn to break up (</a:t>
            </a:r>
            <a:r>
              <a:rPr lang="en-GB" sz="2000" i="1" dirty="0">
                <a:latin typeface="NTFPreCursivefk" panose="03000400000000000000" pitchFamily="66" charset="0"/>
              </a:rPr>
              <a:t>segment</a:t>
            </a:r>
            <a:r>
              <a:rPr lang="en-GB" sz="2000" dirty="0">
                <a:latin typeface="NTFPreCursivefk" panose="03000400000000000000" pitchFamily="66" charset="0"/>
              </a:rPr>
              <a:t>) sounds in a word to write words, captions and sentences. </a:t>
            </a:r>
          </a:p>
          <a:p>
            <a:pPr marL="0" indent="0">
              <a:buNone/>
            </a:pPr>
            <a:endParaRPr lang="en-GB" sz="1800" dirty="0">
              <a:latin typeface="NTFPreCursivefk" panose="03000400000000000000" pitchFamily="66" charset="0"/>
            </a:endParaRPr>
          </a:p>
          <a:p>
            <a:pPr marL="0" indent="0">
              <a:buNone/>
            </a:pPr>
            <a:endParaRPr lang="en-GB" sz="1800" dirty="0">
              <a:latin typeface="NTFPreCursivefk" panose="03000400000000000000" pitchFamily="66" charset="0"/>
            </a:endParaRPr>
          </a:p>
        </p:txBody>
      </p:sp>
      <p:sp>
        <p:nvSpPr>
          <p:cNvPr id="23" name="Rounded Rectangle 27">
            <a:extLst>
              <a:ext uri="{FF2B5EF4-FFF2-40B4-BE49-F238E27FC236}">
                <a16:creationId xmlns:a16="http://schemas.microsoft.com/office/drawing/2014/main" id="{FEF37C55-72D9-4090-B93A-E8D15CAD1CE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46354" y="1000126"/>
            <a:ext cx="2371052" cy="2344509"/>
          </a:xfrm>
          <a:prstGeom prst="roundRect">
            <a:avLst>
              <a:gd name="adj" fmla="val 2054"/>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ounded Rectangle 14">
            <a:extLst>
              <a:ext uri="{FF2B5EF4-FFF2-40B4-BE49-F238E27FC236}">
                <a16:creationId xmlns:a16="http://schemas.microsoft.com/office/drawing/2014/main" id="{611895BC-DACD-4B12-A3E6-C4EA599E2B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78731" y="1000126"/>
            <a:ext cx="2371052" cy="2344509"/>
          </a:xfrm>
          <a:prstGeom prst="roundRect">
            <a:avLst>
              <a:gd name="adj" fmla="val 2054"/>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31">
            <a:extLst>
              <a:ext uri="{FF2B5EF4-FFF2-40B4-BE49-F238E27FC236}">
                <a16:creationId xmlns:a16="http://schemas.microsoft.com/office/drawing/2014/main" id="{D2C3306B-6B8D-4EA7-B163-DB80AEA224A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46354" y="3500921"/>
            <a:ext cx="2371052" cy="2358261"/>
          </a:xfrm>
          <a:prstGeom prst="roundRect">
            <a:avLst>
              <a:gd name="adj" fmla="val 2054"/>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16">
            <a:extLst>
              <a:ext uri="{FF2B5EF4-FFF2-40B4-BE49-F238E27FC236}">
                <a16:creationId xmlns:a16="http://schemas.microsoft.com/office/drawing/2014/main" id="{B01C4F5D-6ACF-4047-A762-171E2B12439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78731" y="3500921"/>
            <a:ext cx="2371052" cy="2358261"/>
          </a:xfrm>
          <a:prstGeom prst="roundRect">
            <a:avLst>
              <a:gd name="adj" fmla="val 2054"/>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2B8C214E-6185-410C-A45A-6B13861615E8}"/>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10791524" y="80678"/>
            <a:ext cx="1119071" cy="1048939"/>
          </a:xfrm>
          <a:prstGeom prst="rect">
            <a:avLst/>
          </a:prstGeom>
          <a:noFill/>
          <a:ln>
            <a:noFill/>
          </a:ln>
        </p:spPr>
      </p:pic>
      <p:pic>
        <p:nvPicPr>
          <p:cNvPr id="15" name="Picture 14">
            <a:extLst>
              <a:ext uri="{FF2B5EF4-FFF2-40B4-BE49-F238E27FC236}">
                <a16:creationId xmlns:a16="http://schemas.microsoft.com/office/drawing/2014/main" id="{12D5070F-538E-45E4-8915-73669D5499C4}"/>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623632" y="1281188"/>
            <a:ext cx="2216494" cy="1782383"/>
          </a:xfrm>
          <a:prstGeom prst="rect">
            <a:avLst/>
          </a:prstGeom>
        </p:spPr>
      </p:pic>
      <p:pic>
        <p:nvPicPr>
          <p:cNvPr id="7" name="Picture 6">
            <a:extLst>
              <a:ext uri="{FF2B5EF4-FFF2-40B4-BE49-F238E27FC236}">
                <a16:creationId xmlns:a16="http://schemas.microsoft.com/office/drawing/2014/main" id="{2E9B328E-2B6E-49FC-88FA-05ADD571D6E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166163" y="1188901"/>
            <a:ext cx="2184896" cy="1043958"/>
          </a:xfrm>
          <a:prstGeom prst="rect">
            <a:avLst/>
          </a:prstGeom>
        </p:spPr>
      </p:pic>
      <p:pic>
        <p:nvPicPr>
          <p:cNvPr id="10" name="Picture 9">
            <a:extLst>
              <a:ext uri="{FF2B5EF4-FFF2-40B4-BE49-F238E27FC236}">
                <a16:creationId xmlns:a16="http://schemas.microsoft.com/office/drawing/2014/main" id="{FE6B448C-2C15-40DF-8396-F83EB0EE4B3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166164" y="2336177"/>
            <a:ext cx="2184896" cy="896807"/>
          </a:xfrm>
          <a:prstGeom prst="rect">
            <a:avLst/>
          </a:prstGeom>
        </p:spPr>
      </p:pic>
      <p:pic>
        <p:nvPicPr>
          <p:cNvPr id="1026" name="Picture 2">
            <a:extLst>
              <a:ext uri="{FF2B5EF4-FFF2-40B4-BE49-F238E27FC236}">
                <a16:creationId xmlns:a16="http://schemas.microsoft.com/office/drawing/2014/main" id="{D560DCE3-5CF6-487B-AB17-311EEEEDE558}"/>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847909" y="3625697"/>
            <a:ext cx="883970" cy="1037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id="{46CEDC57-2DAB-42DF-841C-37331B07C9B6}"/>
              </a:ext>
            </a:extLst>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7817226" y="3625697"/>
            <a:ext cx="879673" cy="1037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7284FDD4-EB43-4DCA-8790-6AD762721C8D}"/>
              </a:ext>
            </a:extLst>
          </p:cNvPr>
          <p:cNvPicPr>
            <a:picLocks noChangeAspect="1"/>
          </p:cNvPicPr>
          <p:nvPr/>
        </p:nvPicPr>
        <p:blipFill>
          <a:blip r:embed="rId9"/>
          <a:stretch>
            <a:fillRect/>
          </a:stretch>
        </p:blipFill>
        <p:spPr>
          <a:xfrm>
            <a:off x="6846574" y="4662830"/>
            <a:ext cx="879673" cy="1046700"/>
          </a:xfrm>
          <a:prstGeom prst="rect">
            <a:avLst/>
          </a:prstGeom>
        </p:spPr>
      </p:pic>
      <p:pic>
        <p:nvPicPr>
          <p:cNvPr id="12" name="Picture 11">
            <a:extLst>
              <a:ext uri="{FF2B5EF4-FFF2-40B4-BE49-F238E27FC236}">
                <a16:creationId xmlns:a16="http://schemas.microsoft.com/office/drawing/2014/main" id="{3E9FFA5C-3460-4C57-AE10-778C38D8387D}"/>
              </a:ext>
            </a:extLst>
          </p:cNvPr>
          <p:cNvPicPr>
            <a:picLocks noChangeAspect="1"/>
          </p:cNvPicPr>
          <p:nvPr/>
        </p:nvPicPr>
        <p:blipFill>
          <a:blip r:embed="rId10"/>
          <a:stretch>
            <a:fillRect/>
          </a:stretch>
        </p:blipFill>
        <p:spPr>
          <a:xfrm>
            <a:off x="7846767" y="4643673"/>
            <a:ext cx="820589" cy="1037133"/>
          </a:xfrm>
          <a:prstGeom prst="rect">
            <a:avLst/>
          </a:prstGeom>
        </p:spPr>
      </p:pic>
      <p:pic>
        <p:nvPicPr>
          <p:cNvPr id="13" name="Picture 12">
            <a:extLst>
              <a:ext uri="{FF2B5EF4-FFF2-40B4-BE49-F238E27FC236}">
                <a16:creationId xmlns:a16="http://schemas.microsoft.com/office/drawing/2014/main" id="{CD64D506-826D-4841-9F7D-BB73FBF77B87}"/>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9217626" y="3888309"/>
            <a:ext cx="2126755" cy="1549042"/>
          </a:xfrm>
          <a:prstGeom prst="rect">
            <a:avLst/>
          </a:prstGeom>
        </p:spPr>
      </p:pic>
    </p:spTree>
    <p:extLst>
      <p:ext uri="{BB962C8B-B14F-4D97-AF65-F5344CB8AC3E}">
        <p14:creationId xmlns:p14="http://schemas.microsoft.com/office/powerpoint/2010/main" val="2004495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76">
            <a:extLst>
              <a:ext uri="{FF2B5EF4-FFF2-40B4-BE49-F238E27FC236}">
                <a16:creationId xmlns:a16="http://schemas.microsoft.com/office/drawing/2014/main" id="{DB9F2987-0F40-455C-8A5A-A72AD536E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495842" y="1071445"/>
            <a:ext cx="2913067" cy="530833"/>
          </a:xfrm>
        </p:spPr>
        <p:txBody>
          <a:bodyPr anchor="b">
            <a:normAutofit/>
          </a:bodyPr>
          <a:lstStyle/>
          <a:p>
            <a:pPr algn="l"/>
            <a:r>
              <a:rPr lang="en-GB" sz="3200" b="1" dirty="0">
                <a:latin typeface="NTFPreCursivefk" panose="03000400000000000000" pitchFamily="66" charset="0"/>
              </a:rPr>
              <a:t>Mathematics</a:t>
            </a:r>
          </a:p>
        </p:txBody>
      </p:sp>
      <p:sp>
        <p:nvSpPr>
          <p:cNvPr id="3" name="Content Placeholder 2"/>
          <p:cNvSpPr>
            <a:spLocks noGrp="1"/>
          </p:cNvSpPr>
          <p:nvPr>
            <p:ph idx="1"/>
          </p:nvPr>
        </p:nvSpPr>
        <p:spPr>
          <a:xfrm>
            <a:off x="109412" y="1699289"/>
            <a:ext cx="5400671" cy="5073470"/>
          </a:xfrm>
        </p:spPr>
        <p:txBody>
          <a:bodyPr>
            <a:noAutofit/>
          </a:bodyPr>
          <a:lstStyle/>
          <a:p>
            <a:r>
              <a:rPr lang="en-GB" sz="1800" b="1" dirty="0">
                <a:latin typeface="NTFPreCursivefk" panose="03000400000000000000" pitchFamily="66" charset="0"/>
              </a:rPr>
              <a:t>Number:</a:t>
            </a:r>
          </a:p>
          <a:p>
            <a:pPr>
              <a:spcBef>
                <a:spcPts val="600"/>
              </a:spcBef>
              <a:buFontTx/>
              <a:buChar char="-"/>
            </a:pPr>
            <a:r>
              <a:rPr lang="en-GB" sz="1800" dirty="0">
                <a:latin typeface="NTFPreCursivefk" panose="03000400000000000000" pitchFamily="66" charset="0"/>
              </a:rPr>
              <a:t>Have a deep understanding of number to 10, including the composition of each number;</a:t>
            </a:r>
          </a:p>
          <a:p>
            <a:pPr>
              <a:spcBef>
                <a:spcPts val="600"/>
              </a:spcBef>
              <a:buFontTx/>
              <a:buChar char="-"/>
            </a:pPr>
            <a:r>
              <a:rPr lang="en-GB" sz="1800" dirty="0" err="1">
                <a:latin typeface="NTFPreCursivefk" panose="03000400000000000000" pitchFamily="66" charset="0"/>
              </a:rPr>
              <a:t>Subitise</a:t>
            </a:r>
            <a:r>
              <a:rPr lang="en-GB" sz="1800" dirty="0">
                <a:latin typeface="NTFPreCursivefk" panose="03000400000000000000" pitchFamily="66" charset="0"/>
              </a:rPr>
              <a:t> (recognise quantities without counting) up to 5; </a:t>
            </a:r>
          </a:p>
          <a:p>
            <a:pPr>
              <a:spcBef>
                <a:spcPts val="600"/>
              </a:spcBef>
              <a:buFontTx/>
              <a:buChar char="-"/>
            </a:pPr>
            <a:r>
              <a:rPr lang="en-GB" sz="1800" dirty="0">
                <a:latin typeface="NTFPreCursivefk" panose="03000400000000000000" pitchFamily="66" charset="0"/>
              </a:rPr>
              <a:t>Automatically recall (without reference to rhymes, counting or other aids) number bonds up to 5 (including subtraction facts) and some number bonds to 10, including double facts. </a:t>
            </a:r>
          </a:p>
          <a:p>
            <a:r>
              <a:rPr lang="en-GB" sz="1800" b="1" dirty="0">
                <a:latin typeface="NTFPreCursivefk" panose="03000400000000000000" pitchFamily="66" charset="0"/>
              </a:rPr>
              <a:t>Numerical Patterns </a:t>
            </a:r>
            <a:endParaRPr lang="en-GB" sz="1800" dirty="0">
              <a:latin typeface="NTFPreCursivefk" panose="03000400000000000000" pitchFamily="66" charset="0"/>
            </a:endParaRPr>
          </a:p>
          <a:p>
            <a:pPr>
              <a:spcBef>
                <a:spcPts val="600"/>
              </a:spcBef>
              <a:buFontTx/>
              <a:buChar char="-"/>
            </a:pPr>
            <a:r>
              <a:rPr lang="en-GB" sz="1800" dirty="0">
                <a:latin typeface="NTFPreCursivefk" panose="03000400000000000000" pitchFamily="66" charset="0"/>
              </a:rPr>
              <a:t>Verbally count beyond 20, recognising the pattern of the counting system; </a:t>
            </a:r>
          </a:p>
          <a:p>
            <a:pPr>
              <a:spcBef>
                <a:spcPts val="600"/>
              </a:spcBef>
              <a:buFontTx/>
              <a:buChar char="-"/>
            </a:pPr>
            <a:r>
              <a:rPr lang="en-GB" sz="1800" dirty="0">
                <a:latin typeface="NTFPreCursivefk" panose="03000400000000000000" pitchFamily="66" charset="0"/>
              </a:rPr>
              <a:t>Compare quantities up to 10 in different contexts, recognising when one quantity is greater than, less than or the same as the other quantity; </a:t>
            </a:r>
          </a:p>
          <a:p>
            <a:pPr>
              <a:spcBef>
                <a:spcPts val="600"/>
              </a:spcBef>
              <a:buFontTx/>
              <a:buChar char="-"/>
            </a:pPr>
            <a:r>
              <a:rPr lang="en-GB" sz="1800" dirty="0">
                <a:latin typeface="NTFPreCursivefk" panose="03000400000000000000" pitchFamily="66" charset="0"/>
              </a:rPr>
              <a:t>Explore and represent patterns within numbers up to 10, including evens and odds, double facts and how quantities can be distributed equally. </a:t>
            </a:r>
          </a:p>
        </p:txBody>
      </p:sp>
      <p:sp>
        <p:nvSpPr>
          <p:cNvPr id="79" name="Round Single Corner Rectangle 17">
            <a:extLst>
              <a:ext uri="{FF2B5EF4-FFF2-40B4-BE49-F238E27FC236}">
                <a16:creationId xmlns:a16="http://schemas.microsoft.com/office/drawing/2014/main" id="{A9862B32-0A30-403C-BFE7-B15F251783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17" y="1002026"/>
            <a:ext cx="2309217" cy="1684338"/>
          </a:xfrm>
          <a:prstGeom prst="round1Rect">
            <a:avLst>
              <a:gd name="adj" fmla="val 112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 name="Picture 80">
            <a:extLst>
              <a:ext uri="{FF2B5EF4-FFF2-40B4-BE49-F238E27FC236}">
                <a16:creationId xmlns:a16="http://schemas.microsoft.com/office/drawing/2014/main" id="{14AC38D7-B637-4672-A77E-F33F14518C7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pic>
        <p:nvPicPr>
          <p:cNvPr id="3080" name="Picture 8" descr="https://tapestryjournal.com/g2/pages/s_8967/p_03-2019/m_o_6401_2fzt6s79dnyv15s1qxe1dp2a7v2ns0g2.jpg?s=8967&amp;u=1&amp;Expires=1559567107&amp;Signature=PMup2Z~HAGEjvTAn6Tbe7NVZRa8p~HLwXPH4isvSinL8jTG53nt9u0iMvPJCniIQOPb0kxOkY1BqsTvQnRkmit4RhUpPlITcVHpBYTHxbOOHlhcxURiy0859DW1yhZPV6Ifdr8TF6K0rhbQhZlPwknvFjCNKBq7X4ziLUROE6KJeg58GHCBDavsCVUhSjU0hb4MaJXB5QNns3tJ4Rgb0283Ng3fFH0F-ysz7FYmNRmmVsKD8FAema8NDIgOTzBuVSqKZ5HXbwCozBMQbuHtbLiSNO-Tq5X1HVZUapScCFzR~qR61lADhRIYxpZDl~Wr9nmKbmiYY12WYFnadu6neRQ__&amp;Key-Pair-Id=APKAJUSDRV55TOQKSATA"/>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810817" y="2822889"/>
            <a:ext cx="2936898" cy="353295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41B5F0BE-0303-4205-B13B-FDBECCD244BB}"/>
              </a:ext>
            </a:extLst>
          </p:cNvPr>
          <p:cNvPicPr/>
          <p:nvPr/>
        </p:nvPicPr>
        <p:blipFill>
          <a:blip r:embed="rId4" cstate="email">
            <a:extLst>
              <a:ext uri="{28A0092B-C50C-407E-A947-70E740481C1C}">
                <a14:useLocalDpi xmlns:a14="http://schemas.microsoft.com/office/drawing/2010/main"/>
              </a:ext>
            </a:extLst>
          </a:blip>
          <a:srcRect/>
          <a:stretch>
            <a:fillRect/>
          </a:stretch>
        </p:blipFill>
        <p:spPr bwMode="auto">
          <a:xfrm>
            <a:off x="10267225" y="296451"/>
            <a:ext cx="1119071" cy="1048939"/>
          </a:xfrm>
          <a:prstGeom prst="rect">
            <a:avLst/>
          </a:prstGeom>
          <a:noFill/>
          <a:ln>
            <a:noFill/>
          </a:ln>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832854" y="664639"/>
            <a:ext cx="2711701" cy="2798537"/>
          </a:xfrm>
          <a:prstGeom prst="rect">
            <a:avLst/>
          </a:prstGeom>
        </p:spPr>
      </p:pic>
      <p:pic>
        <p:nvPicPr>
          <p:cNvPr id="4" name="Pictur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013613" y="3642929"/>
            <a:ext cx="2530942" cy="2712915"/>
          </a:xfrm>
          <a:prstGeom prst="rect">
            <a:avLst/>
          </a:prstGeom>
        </p:spPr>
      </p:pic>
    </p:spTree>
    <p:extLst>
      <p:ext uri="{BB962C8B-B14F-4D97-AF65-F5344CB8AC3E}">
        <p14:creationId xmlns:p14="http://schemas.microsoft.com/office/powerpoint/2010/main" val="813253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4" name="Rectangle 72">
            <a:extLst>
              <a:ext uri="{FF2B5EF4-FFF2-40B4-BE49-F238E27FC236}">
                <a16:creationId xmlns:a16="http://schemas.microsoft.com/office/drawing/2014/main" id="{DB9F2987-0F40-455C-8A5A-A72AD536EA7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525462" y="806864"/>
            <a:ext cx="6135014" cy="588816"/>
          </a:xfrm>
        </p:spPr>
        <p:txBody>
          <a:bodyPr anchor="b">
            <a:normAutofit/>
          </a:bodyPr>
          <a:lstStyle/>
          <a:p>
            <a:pPr algn="ctr"/>
            <a:r>
              <a:rPr lang="en-GB" sz="2400" b="1" dirty="0">
                <a:latin typeface="NTFPreCursivefk" panose="03000400000000000000" pitchFamily="66" charset="0"/>
              </a:rPr>
              <a:t>Understanding the </a:t>
            </a:r>
            <a:r>
              <a:rPr lang="en-GB" sz="2400" b="1" dirty="0" err="1">
                <a:latin typeface="NTFPreCursivefk" panose="03000400000000000000" pitchFamily="66" charset="0"/>
              </a:rPr>
              <a:t>worlD</a:t>
            </a:r>
            <a:r>
              <a:rPr lang="en-GB" sz="3200" dirty="0"/>
              <a:t>	</a:t>
            </a:r>
          </a:p>
        </p:txBody>
      </p:sp>
      <p:sp>
        <p:nvSpPr>
          <p:cNvPr id="3" name="Content Placeholder 2"/>
          <p:cNvSpPr>
            <a:spLocks noGrp="1"/>
          </p:cNvSpPr>
          <p:nvPr>
            <p:ph idx="1"/>
          </p:nvPr>
        </p:nvSpPr>
        <p:spPr>
          <a:xfrm>
            <a:off x="63433" y="1345390"/>
            <a:ext cx="7067483" cy="5335601"/>
          </a:xfrm>
        </p:spPr>
        <p:txBody>
          <a:bodyPr>
            <a:noAutofit/>
          </a:bodyPr>
          <a:lstStyle/>
          <a:p>
            <a:r>
              <a:rPr lang="en-GB" sz="1600" b="1" dirty="0">
                <a:latin typeface="NTFPreCursivefk" panose="03000400000000000000" pitchFamily="66" charset="0"/>
              </a:rPr>
              <a:t>Past and Present:</a:t>
            </a:r>
          </a:p>
          <a:p>
            <a:pPr>
              <a:spcBef>
                <a:spcPts val="600"/>
              </a:spcBef>
              <a:buFontTx/>
              <a:buChar char="-"/>
            </a:pPr>
            <a:r>
              <a:rPr lang="en-GB" sz="1600" dirty="0">
                <a:latin typeface="NTFPreCursivefk" panose="03000400000000000000" pitchFamily="66" charset="0"/>
              </a:rPr>
              <a:t>Talk about the lives of the people around them and their roles in society; </a:t>
            </a:r>
          </a:p>
          <a:p>
            <a:pPr>
              <a:spcBef>
                <a:spcPts val="600"/>
              </a:spcBef>
              <a:buFontTx/>
              <a:buChar char="-"/>
            </a:pPr>
            <a:r>
              <a:rPr lang="en-GB" sz="1600" dirty="0">
                <a:latin typeface="NTFPreCursivefk" panose="03000400000000000000" pitchFamily="66" charset="0"/>
              </a:rPr>
              <a:t>Know some similarities and differences between things in the past and now, drawing on their experiences and what has been read in class; </a:t>
            </a:r>
          </a:p>
          <a:p>
            <a:pPr>
              <a:spcBef>
                <a:spcPts val="600"/>
              </a:spcBef>
              <a:buFontTx/>
              <a:buChar char="-"/>
            </a:pPr>
            <a:r>
              <a:rPr lang="en-GB" sz="1600" dirty="0">
                <a:latin typeface="NTFPreCursivefk" panose="03000400000000000000" pitchFamily="66" charset="0"/>
              </a:rPr>
              <a:t>Understand the past through settings, characters and events encountered in books read in class and storytelling. </a:t>
            </a:r>
          </a:p>
          <a:p>
            <a:r>
              <a:rPr lang="en-GB" sz="1600" b="1" dirty="0">
                <a:latin typeface="NTFPreCursivefk" panose="03000400000000000000" pitchFamily="66" charset="0"/>
              </a:rPr>
              <a:t>People, Culture and Communities: </a:t>
            </a:r>
            <a:r>
              <a:rPr lang="en-GB" sz="1600" dirty="0">
                <a:latin typeface="NTFPreCursivefk" panose="03000400000000000000" pitchFamily="66" charset="0"/>
              </a:rPr>
              <a:t> </a:t>
            </a:r>
          </a:p>
          <a:p>
            <a:pPr>
              <a:spcBef>
                <a:spcPts val="600"/>
              </a:spcBef>
              <a:buFontTx/>
              <a:buChar char="-"/>
            </a:pPr>
            <a:r>
              <a:rPr lang="en-GB" sz="1600" dirty="0">
                <a:latin typeface="NTFPreCursivefk" panose="03000400000000000000" pitchFamily="66" charset="0"/>
              </a:rPr>
              <a:t>Describe their immediate environment using knowledge from observation, discussion, stories, non-fiction texts and maps </a:t>
            </a:r>
          </a:p>
          <a:p>
            <a:pPr>
              <a:spcBef>
                <a:spcPts val="600"/>
              </a:spcBef>
              <a:buFontTx/>
              <a:buChar char="-"/>
            </a:pPr>
            <a:r>
              <a:rPr lang="en-GB" sz="1600" dirty="0">
                <a:latin typeface="NTFPreCursivefk" panose="03000400000000000000" pitchFamily="66" charset="0"/>
              </a:rPr>
              <a:t>Know some similarities and differences between different religious and cultural communities in this country, drawing on their experiences and what has been read in class; </a:t>
            </a:r>
          </a:p>
          <a:p>
            <a:pPr>
              <a:spcBef>
                <a:spcPts val="600"/>
              </a:spcBef>
              <a:buFontTx/>
              <a:buChar char="-"/>
            </a:pPr>
            <a:r>
              <a:rPr lang="en-GB" sz="1600" dirty="0">
                <a:latin typeface="NTFPreCursivefk" panose="03000400000000000000" pitchFamily="66" charset="0"/>
              </a:rPr>
              <a:t>Explain some similarities and differences between life in this country and life in other countries, drawing on knowledge from stories, non-fiction texts and when appropriate, maps. </a:t>
            </a:r>
          </a:p>
          <a:p>
            <a:pPr>
              <a:spcBef>
                <a:spcPts val="600"/>
              </a:spcBef>
            </a:pPr>
            <a:r>
              <a:rPr lang="en-GB" sz="1600" b="1" dirty="0">
                <a:latin typeface="NTFPreCursivefk" panose="03000400000000000000" pitchFamily="66" charset="0"/>
              </a:rPr>
              <a:t>The Natural World:</a:t>
            </a:r>
          </a:p>
          <a:p>
            <a:pPr>
              <a:spcBef>
                <a:spcPts val="600"/>
              </a:spcBef>
              <a:buFontTx/>
              <a:buChar char="-"/>
            </a:pPr>
            <a:r>
              <a:rPr lang="en-GB" sz="1600" dirty="0">
                <a:latin typeface="NTFPreCursivefk" panose="03000400000000000000" pitchFamily="66" charset="0"/>
              </a:rPr>
              <a:t>Explore the natural world around them, making observations and drawing pictures of animals and plants; </a:t>
            </a:r>
          </a:p>
          <a:p>
            <a:pPr>
              <a:spcBef>
                <a:spcPts val="600"/>
              </a:spcBef>
              <a:buFontTx/>
              <a:buChar char="-"/>
            </a:pPr>
            <a:r>
              <a:rPr lang="en-GB" sz="1600" dirty="0">
                <a:latin typeface="NTFPreCursivefk" panose="03000400000000000000" pitchFamily="66" charset="0"/>
              </a:rPr>
              <a:t> Know some similarities and differences between the natural world around them and contrasting environments, drawing on their experiences and what has been read in class; </a:t>
            </a:r>
          </a:p>
          <a:p>
            <a:pPr>
              <a:spcBef>
                <a:spcPts val="600"/>
              </a:spcBef>
              <a:buFontTx/>
              <a:buChar char="-"/>
            </a:pPr>
            <a:r>
              <a:rPr lang="en-GB" sz="1600" dirty="0">
                <a:latin typeface="NTFPreCursivefk" panose="03000400000000000000" pitchFamily="66" charset="0"/>
              </a:rPr>
              <a:t>Understand some important processes and changes in the natural world around them, including the seasons and changing states of matter. </a:t>
            </a:r>
          </a:p>
        </p:txBody>
      </p:sp>
      <p:sp>
        <p:nvSpPr>
          <p:cNvPr id="7175" name="Round Single Corner Rectangle 17">
            <a:extLst>
              <a:ext uri="{FF2B5EF4-FFF2-40B4-BE49-F238E27FC236}">
                <a16:creationId xmlns:a16="http://schemas.microsoft.com/office/drawing/2014/main" id="{A9862B32-0A30-403C-BFE7-B15F251783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17" y="1002026"/>
            <a:ext cx="2309217" cy="1684338"/>
          </a:xfrm>
          <a:prstGeom prst="round1Rect">
            <a:avLst>
              <a:gd name="adj" fmla="val 112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6" name="Picture 76">
            <a:extLst>
              <a:ext uri="{FF2B5EF4-FFF2-40B4-BE49-F238E27FC236}">
                <a16:creationId xmlns:a16="http://schemas.microsoft.com/office/drawing/2014/main" id="{14AC38D7-B637-4672-A77E-F33F14518C7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pic>
        <p:nvPicPr>
          <p:cNvPr id="8" name="Picture 7">
            <a:extLst>
              <a:ext uri="{FF2B5EF4-FFF2-40B4-BE49-F238E27FC236}">
                <a16:creationId xmlns:a16="http://schemas.microsoft.com/office/drawing/2014/main" id="{77A2D454-9BFB-4DD2-8F3D-6EEC7C555551}"/>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10267225" y="296451"/>
            <a:ext cx="1119071" cy="1048939"/>
          </a:xfrm>
          <a:prstGeom prst="rect">
            <a:avLst/>
          </a:prstGeom>
          <a:noFill/>
          <a:ln>
            <a:noFill/>
          </a:ln>
        </p:spPr>
      </p:pic>
      <p:pic>
        <p:nvPicPr>
          <p:cNvPr id="5" name="Picture 4"/>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9660476" y="2815720"/>
            <a:ext cx="2005478" cy="1869391"/>
          </a:xfrm>
          <a:prstGeom prst="rect">
            <a:avLst/>
          </a:prstGeom>
        </p:spPr>
      </p:pic>
      <p:pic>
        <p:nvPicPr>
          <p:cNvPr id="11" name="Picture 10"/>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138448" y="4146548"/>
            <a:ext cx="2116868" cy="1748632"/>
          </a:xfrm>
          <a:prstGeom prst="rect">
            <a:avLst/>
          </a:prstGeom>
        </p:spPr>
      </p:pic>
      <p:pic>
        <p:nvPicPr>
          <p:cNvPr id="12" name="Picture 1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465206" y="4814467"/>
            <a:ext cx="2516904" cy="1803743"/>
          </a:xfrm>
          <a:prstGeom prst="rect">
            <a:avLst/>
          </a:prstGeom>
        </p:spPr>
      </p:pic>
      <p:pic>
        <p:nvPicPr>
          <p:cNvPr id="4" name="Picture 3">
            <a:extLst>
              <a:ext uri="{FF2B5EF4-FFF2-40B4-BE49-F238E27FC236}">
                <a16:creationId xmlns:a16="http://schemas.microsoft.com/office/drawing/2014/main" id="{BF6610BC-A58C-47F8-82A8-00224E47A27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268365" y="2234090"/>
            <a:ext cx="2309217" cy="1694325"/>
          </a:xfrm>
          <a:prstGeom prst="rect">
            <a:avLst/>
          </a:prstGeom>
        </p:spPr>
      </p:pic>
    </p:spTree>
    <p:extLst>
      <p:ext uri="{BB962C8B-B14F-4D97-AF65-F5344CB8AC3E}">
        <p14:creationId xmlns:p14="http://schemas.microsoft.com/office/powerpoint/2010/main" val="21702720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6170C6A3-18B6-424F-BF1E-57CF9592F10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5" name="Picture 74">
            <a:extLst>
              <a:ext uri="{FF2B5EF4-FFF2-40B4-BE49-F238E27FC236}">
                <a16:creationId xmlns:a16="http://schemas.microsoft.com/office/drawing/2014/main" id="{316F3102-D394-4F37-A4B8-E09923261923}"/>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1441450"/>
          </a:xfrm>
          <a:prstGeom prst="rect">
            <a:avLst/>
          </a:prstGeom>
        </p:spPr>
      </p:pic>
      <p:sp>
        <p:nvSpPr>
          <p:cNvPr id="2" name="Title 1"/>
          <p:cNvSpPr>
            <a:spLocks noGrp="1"/>
          </p:cNvSpPr>
          <p:nvPr>
            <p:ph type="title"/>
          </p:nvPr>
        </p:nvSpPr>
        <p:spPr>
          <a:xfrm>
            <a:off x="503033" y="1184119"/>
            <a:ext cx="5658337" cy="672123"/>
          </a:xfrm>
        </p:spPr>
        <p:txBody>
          <a:bodyPr anchor="b">
            <a:normAutofit fontScale="90000"/>
          </a:bodyPr>
          <a:lstStyle/>
          <a:p>
            <a:pPr algn="ctr"/>
            <a:r>
              <a:rPr lang="en-GB" sz="3200" dirty="0">
                <a:latin typeface="NTFPreCursivefk" panose="03000400000000000000" pitchFamily="66" charset="0"/>
              </a:rPr>
              <a:t>Expressive arts &amp; Design</a:t>
            </a:r>
            <a:r>
              <a:rPr lang="en-GB" sz="3200" dirty="0"/>
              <a:t>	</a:t>
            </a:r>
          </a:p>
        </p:txBody>
      </p:sp>
      <p:sp>
        <p:nvSpPr>
          <p:cNvPr id="3" name="Content Placeholder 2"/>
          <p:cNvSpPr>
            <a:spLocks noGrp="1"/>
          </p:cNvSpPr>
          <p:nvPr>
            <p:ph idx="1"/>
          </p:nvPr>
        </p:nvSpPr>
        <p:spPr>
          <a:xfrm>
            <a:off x="192723" y="1844195"/>
            <a:ext cx="5608954" cy="4166590"/>
          </a:xfrm>
        </p:spPr>
        <p:txBody>
          <a:bodyPr>
            <a:noAutofit/>
          </a:bodyPr>
          <a:lstStyle/>
          <a:p>
            <a:r>
              <a:rPr lang="en-GB" sz="2000" b="1" dirty="0">
                <a:latin typeface="NTFPreCursivefk" panose="03000400000000000000" pitchFamily="66" charset="0"/>
              </a:rPr>
              <a:t>Creating with Materials: </a:t>
            </a:r>
          </a:p>
          <a:p>
            <a:pPr>
              <a:buFontTx/>
              <a:buChar char="-"/>
            </a:pPr>
            <a:r>
              <a:rPr lang="en-GB" sz="2000" dirty="0">
                <a:latin typeface="NTFPreCursivefk" panose="03000400000000000000" pitchFamily="66" charset="0"/>
              </a:rPr>
              <a:t>Safely use and explore a variety of materials, tools and techniques, experimenting with colour, design, texture, form and function; - </a:t>
            </a:r>
          </a:p>
          <a:p>
            <a:pPr>
              <a:buFontTx/>
              <a:buChar char="-"/>
            </a:pPr>
            <a:r>
              <a:rPr lang="en-GB" sz="2000" dirty="0">
                <a:latin typeface="NTFPreCursivefk" panose="03000400000000000000" pitchFamily="66" charset="0"/>
              </a:rPr>
              <a:t>Share their creations, explaining the process they have used;  </a:t>
            </a:r>
          </a:p>
          <a:p>
            <a:pPr>
              <a:buFontTx/>
              <a:buChar char="-"/>
            </a:pPr>
            <a:r>
              <a:rPr lang="en-GB" sz="2000" dirty="0">
                <a:latin typeface="NTFPreCursivefk" panose="03000400000000000000" pitchFamily="66" charset="0"/>
              </a:rPr>
              <a:t>Make use of props and materials when role playing characters in narratives and stories. </a:t>
            </a:r>
          </a:p>
          <a:p>
            <a:r>
              <a:rPr lang="en-GB" sz="2000" b="1" dirty="0">
                <a:latin typeface="NTFPreCursivefk" panose="03000400000000000000" pitchFamily="66" charset="0"/>
              </a:rPr>
              <a:t>Being Imaginative and Expressive: </a:t>
            </a:r>
          </a:p>
          <a:p>
            <a:pPr>
              <a:buFontTx/>
              <a:buChar char="-"/>
            </a:pPr>
            <a:r>
              <a:rPr lang="en-GB" sz="2000" dirty="0">
                <a:latin typeface="NTFPreCursivefk" panose="03000400000000000000" pitchFamily="66" charset="0"/>
              </a:rPr>
              <a:t>Invent, adapt and recount narratives and stories with peers and their teacher;  </a:t>
            </a:r>
          </a:p>
          <a:p>
            <a:pPr>
              <a:buFontTx/>
              <a:buChar char="-"/>
            </a:pPr>
            <a:r>
              <a:rPr lang="en-GB" sz="2000" dirty="0">
                <a:latin typeface="NTFPreCursivefk" panose="03000400000000000000" pitchFamily="66" charset="0"/>
              </a:rPr>
              <a:t>Sing a range of well-known nursery rhymes and songs; </a:t>
            </a:r>
          </a:p>
          <a:p>
            <a:pPr>
              <a:buFontTx/>
              <a:buChar char="-"/>
            </a:pPr>
            <a:r>
              <a:rPr lang="en-GB" sz="2000" dirty="0">
                <a:latin typeface="NTFPreCursivefk" panose="03000400000000000000" pitchFamily="66" charset="0"/>
              </a:rPr>
              <a:t>Perform songs, rhymes, poems and stories with others, and – when appropriate – try to move in time with music. </a:t>
            </a:r>
          </a:p>
        </p:txBody>
      </p:sp>
      <p:sp>
        <p:nvSpPr>
          <p:cNvPr id="77" name="Round Single Corner Rectangle 17">
            <a:extLst>
              <a:ext uri="{FF2B5EF4-FFF2-40B4-BE49-F238E27FC236}">
                <a16:creationId xmlns:a16="http://schemas.microsoft.com/office/drawing/2014/main" id="{1EBC9354-419F-4A43-932F-2C276FBF9BC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10817" y="1002026"/>
            <a:ext cx="2309217" cy="1684338"/>
          </a:xfrm>
          <a:prstGeom prst="round1Rect">
            <a:avLst>
              <a:gd name="adj" fmla="val 1129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ound Single Corner Rectangle 16">
            <a:extLst>
              <a:ext uri="{FF2B5EF4-FFF2-40B4-BE49-F238E27FC236}">
                <a16:creationId xmlns:a16="http://schemas.microsoft.com/office/drawing/2014/main" id="{7F4B0439-E8F9-46EC-833D-B1BACE1208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6241840" y="4259603"/>
            <a:ext cx="2417253" cy="1840846"/>
          </a:xfrm>
          <a:prstGeom prst="round1Rect">
            <a:avLst>
              <a:gd name="adj" fmla="val 1129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close up of a sign&#10;&#10;Description automatically generated">
            <a:extLst>
              <a:ext uri="{FF2B5EF4-FFF2-40B4-BE49-F238E27FC236}">
                <a16:creationId xmlns:a16="http://schemas.microsoft.com/office/drawing/2014/main" id="{D4DF22EF-4A07-4F9A-84CB-CE973E2E28D9}"/>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10200113" y="324826"/>
            <a:ext cx="1119071" cy="1048939"/>
          </a:xfrm>
          <a:prstGeom prst="rect">
            <a:avLst/>
          </a:prstGeom>
          <a:noFill/>
          <a:ln>
            <a:noFill/>
          </a:ln>
        </p:spPr>
      </p:pic>
      <p:pic>
        <p:nvPicPr>
          <p:cNvPr id="4" name="Pictur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824511" y="825478"/>
            <a:ext cx="2345999" cy="1305924"/>
          </a:xfrm>
          <a:prstGeom prst="rect">
            <a:avLst/>
          </a:prstGeom>
        </p:spPr>
      </p:pic>
      <p:pic>
        <p:nvPicPr>
          <p:cNvPr id="5" name="Pictur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49182" y="4952456"/>
            <a:ext cx="1941191" cy="1491535"/>
          </a:xfrm>
          <a:prstGeom prst="rect">
            <a:avLst/>
          </a:prstGeom>
        </p:spPr>
      </p:pic>
      <p:pic>
        <p:nvPicPr>
          <p:cNvPr id="8" name="Picture 7"/>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826760" y="2821354"/>
            <a:ext cx="2637840" cy="1950828"/>
          </a:xfrm>
          <a:prstGeom prst="rect">
            <a:avLst/>
          </a:prstGeom>
        </p:spPr>
      </p:pic>
      <p:pic>
        <p:nvPicPr>
          <p:cNvPr id="9" name="Picture 8"/>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099256" y="4887379"/>
            <a:ext cx="2630184" cy="1694160"/>
          </a:xfrm>
          <a:prstGeom prst="rect">
            <a:avLst/>
          </a:prstGeom>
        </p:spPr>
      </p:pic>
      <p:pic>
        <p:nvPicPr>
          <p:cNvPr id="10" name="Picture 9"/>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6424448" y="2244181"/>
            <a:ext cx="2234645" cy="1905544"/>
          </a:xfrm>
          <a:prstGeom prst="rect">
            <a:avLst/>
          </a:prstGeom>
        </p:spPr>
      </p:pic>
    </p:spTree>
    <p:extLst>
      <p:ext uri="{BB962C8B-B14F-4D97-AF65-F5344CB8AC3E}">
        <p14:creationId xmlns:p14="http://schemas.microsoft.com/office/powerpoint/2010/main" val="743606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5764" y="576803"/>
            <a:ext cx="7895490" cy="1293028"/>
          </a:xfrm>
        </p:spPr>
        <p:txBody>
          <a:bodyPr>
            <a:normAutofit/>
          </a:bodyPr>
          <a:lstStyle/>
          <a:p>
            <a:pPr algn="l"/>
            <a:r>
              <a:rPr lang="en-GB" sz="3200" b="1" dirty="0">
                <a:latin typeface="NTFPreCursivefk" panose="03000400000000000000" pitchFamily="66" charset="0"/>
              </a:rPr>
              <a:t>Outdoor learning / Forest Schools </a:t>
            </a:r>
          </a:p>
        </p:txBody>
      </p:sp>
      <p:sp>
        <p:nvSpPr>
          <p:cNvPr id="3" name="Content Placeholder 2"/>
          <p:cNvSpPr>
            <a:spLocks noGrp="1"/>
          </p:cNvSpPr>
          <p:nvPr>
            <p:ph idx="1"/>
          </p:nvPr>
        </p:nvSpPr>
        <p:spPr>
          <a:xfrm>
            <a:off x="151675" y="1460499"/>
            <a:ext cx="9853157" cy="4038193"/>
          </a:xfrm>
        </p:spPr>
        <p:txBody>
          <a:bodyPr>
            <a:normAutofit lnSpcReduction="10000"/>
          </a:bodyPr>
          <a:lstStyle/>
          <a:p>
            <a:r>
              <a:rPr lang="en-GB" sz="2000" dirty="0">
                <a:latin typeface="NTFPreCursivefk" panose="03000400000000000000" pitchFamily="66" charset="0"/>
              </a:rPr>
              <a:t>The children have many opportunities to learn outside of the classroom in a range of different settings around the school grounds. These learning opportunities relate to all areas of the EYFS curriculum.  For example; Creating sculptures using natural materials, Story retelling in different locations, nature scavenger hunts, number bonds using sticks/stones/flowers and using wooden sticks to create music. </a:t>
            </a:r>
          </a:p>
          <a:p>
            <a:r>
              <a:rPr lang="en-GB" sz="2000" dirty="0">
                <a:latin typeface="NTFPreCursivefk" panose="03000400000000000000" pitchFamily="66" charset="0"/>
              </a:rPr>
              <a:t>Outdoor learning has so many benefits for young children. As well as links to curriculum, our main priorities outside are to target support for skills such as social behaviour, resilience, confidence, creativity, well-being, physical development (especially the larger movements) and language as there is often a wider span of opportunities outside to expand on and develop in comparison to inside play. </a:t>
            </a:r>
          </a:p>
          <a:p>
            <a:r>
              <a:rPr lang="en-GB" sz="2000" dirty="0">
                <a:latin typeface="NTFPreCursivefk" panose="03000400000000000000" pitchFamily="66" charset="0"/>
              </a:rPr>
              <a:t>Children will have opportunities throughout the year to experience different activities in the school forest area such as: Den building, art with natural materials and Mini-beast identification. In addition to this, Miss Kirby is currently training to be a Forest schools leader, with the aim of setting up forest schools sessions for groups of reception children later on in the year.</a:t>
            </a:r>
          </a:p>
        </p:txBody>
      </p:sp>
      <p:pic>
        <p:nvPicPr>
          <p:cNvPr id="4" name="Picture 3"/>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84459" y="5224167"/>
            <a:ext cx="2189848" cy="1633832"/>
          </a:xfrm>
          <a:prstGeom prst="rect">
            <a:avLst/>
          </a:prstGeom>
        </p:spPr>
      </p:pic>
      <p:pic>
        <p:nvPicPr>
          <p:cNvPr id="5" name="Picture 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004832" y="1150883"/>
            <a:ext cx="2188729" cy="1651491"/>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75068" y="5204717"/>
            <a:ext cx="2254650" cy="1682181"/>
          </a:xfrm>
          <a:prstGeom prst="rect">
            <a:avLst/>
          </a:prstGeom>
        </p:spPr>
      </p:pic>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0004832" y="3101312"/>
            <a:ext cx="2238515" cy="1670142"/>
          </a:xfrm>
          <a:prstGeom prst="rect">
            <a:avLst/>
          </a:prstGeom>
        </p:spPr>
      </p:pic>
    </p:spTree>
    <p:extLst>
      <p:ext uri="{BB962C8B-B14F-4D97-AF65-F5344CB8AC3E}">
        <p14:creationId xmlns:p14="http://schemas.microsoft.com/office/powerpoint/2010/main" val="3592246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8638" y="173333"/>
            <a:ext cx="2618153" cy="1293028"/>
          </a:xfrm>
        </p:spPr>
        <p:txBody>
          <a:bodyPr>
            <a:normAutofit/>
          </a:bodyPr>
          <a:lstStyle/>
          <a:p>
            <a:r>
              <a:rPr lang="en-GB" sz="3200" b="1" dirty="0">
                <a:latin typeface="NTFPreCursivefk" panose="03000400000000000000" pitchFamily="66" charset="0"/>
              </a:rPr>
              <a:t>Buddies</a:t>
            </a:r>
          </a:p>
        </p:txBody>
      </p:sp>
      <p:sp>
        <p:nvSpPr>
          <p:cNvPr id="3" name="Content Placeholder 2"/>
          <p:cNvSpPr>
            <a:spLocks noGrp="1"/>
          </p:cNvSpPr>
          <p:nvPr>
            <p:ph idx="1"/>
          </p:nvPr>
        </p:nvSpPr>
        <p:spPr>
          <a:xfrm>
            <a:off x="601353" y="1290258"/>
            <a:ext cx="10820400" cy="4024125"/>
          </a:xfrm>
        </p:spPr>
        <p:txBody>
          <a:bodyPr>
            <a:normAutofit/>
          </a:bodyPr>
          <a:lstStyle/>
          <a:p>
            <a:r>
              <a:rPr lang="en-GB" sz="2400" dirty="0">
                <a:latin typeface="NTFPreCursivefk" panose="03000400000000000000" pitchFamily="66" charset="0"/>
              </a:rPr>
              <a:t>All Reception children are buddied with a Year 6 child, once they have settled into school, and are attending full time. </a:t>
            </a:r>
          </a:p>
          <a:p>
            <a:r>
              <a:rPr lang="en-GB" sz="2400" dirty="0">
                <a:latin typeface="NTFPreCursivefk" panose="03000400000000000000" pitchFamily="66" charset="0"/>
              </a:rPr>
              <a:t>The buddies usually meet on a Friday afternoon and spend some time completing an activity together, e.g. nature scavenger hunts, Art activities, consolidation of learning (relating to topics in class) and shared reading.  </a:t>
            </a:r>
          </a:p>
          <a:p>
            <a:r>
              <a:rPr lang="en-GB" sz="2400" dirty="0">
                <a:latin typeface="NTFPreCursivefk" panose="03000400000000000000" pitchFamily="66" charset="0"/>
              </a:rPr>
              <a:t>We hold a Buddy Tea towards the end of Term 1 to which parents/ carers are invited. This gives you a chance to meet your child’s buddy and their parents. More details to follow nearer the time.</a:t>
            </a:r>
          </a:p>
        </p:txBody>
      </p:sp>
      <p:pic>
        <p:nvPicPr>
          <p:cNvPr id="5" name="Picture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19451" y="4282831"/>
            <a:ext cx="3102500" cy="2418006"/>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185691" y="3927929"/>
            <a:ext cx="2291250" cy="2772908"/>
          </a:xfrm>
          <a:prstGeom prst="rect">
            <a:avLst/>
          </a:prstGeom>
        </p:spPr>
      </p:pic>
      <p:pic>
        <p:nvPicPr>
          <p:cNvPr id="7" name="Picture 6"/>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712791" y="4275036"/>
            <a:ext cx="2242920" cy="2574314"/>
          </a:xfrm>
          <a:prstGeom prst="rect">
            <a:avLst/>
          </a:prstGeom>
        </p:spPr>
      </p:pic>
    </p:spTree>
    <p:extLst>
      <p:ext uri="{BB962C8B-B14F-4D97-AF65-F5344CB8AC3E}">
        <p14:creationId xmlns:p14="http://schemas.microsoft.com/office/powerpoint/2010/main" val="34420304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9550" y="687753"/>
            <a:ext cx="3244819" cy="1039447"/>
          </a:xfrm>
        </p:spPr>
        <p:txBody>
          <a:bodyPr>
            <a:noAutofit/>
          </a:bodyPr>
          <a:lstStyle/>
          <a:p>
            <a:r>
              <a:rPr lang="en-GB" sz="3200" b="1" dirty="0">
                <a:latin typeface="NTFPreCursivefk" panose="03000400000000000000" pitchFamily="66" charset="0"/>
              </a:rPr>
              <a:t>Helping at </a:t>
            </a:r>
            <a:r>
              <a:rPr lang="en-GB" sz="3200" b="1" dirty="0" err="1">
                <a:latin typeface="NTFPreCursivefk" panose="03000400000000000000" pitchFamily="66" charset="0"/>
              </a:rPr>
              <a:t>homE</a:t>
            </a:r>
            <a:r>
              <a:rPr lang="en-GB" sz="3200" b="1" dirty="0">
                <a:latin typeface="NTFPreCursivefk" panose="03000400000000000000" pitchFamily="66" charset="0"/>
              </a:rPr>
              <a:t>		</a:t>
            </a:r>
          </a:p>
        </p:txBody>
      </p:sp>
      <p:sp>
        <p:nvSpPr>
          <p:cNvPr id="3" name="Content Placeholder 2"/>
          <p:cNvSpPr>
            <a:spLocks noGrp="1"/>
          </p:cNvSpPr>
          <p:nvPr>
            <p:ph idx="1"/>
          </p:nvPr>
        </p:nvSpPr>
        <p:spPr>
          <a:xfrm>
            <a:off x="64008" y="1846386"/>
            <a:ext cx="12042648" cy="4730260"/>
          </a:xfrm>
        </p:spPr>
        <p:txBody>
          <a:bodyPr>
            <a:normAutofit fontScale="92500" lnSpcReduction="10000"/>
          </a:bodyPr>
          <a:lstStyle/>
          <a:p>
            <a:pPr marL="0" indent="0">
              <a:buNone/>
            </a:pPr>
            <a:r>
              <a:rPr lang="en-GB" sz="2000" u="sng" dirty="0">
                <a:latin typeface="NTFPreCursivefk" panose="03000400000000000000" pitchFamily="66" charset="0"/>
              </a:rPr>
              <a:t>Now</a:t>
            </a:r>
            <a:r>
              <a:rPr lang="en-GB" sz="2000" dirty="0">
                <a:latin typeface="NTFPreCursivefk" panose="03000400000000000000" pitchFamily="66" charset="0"/>
              </a:rPr>
              <a:t>:</a:t>
            </a:r>
          </a:p>
          <a:p>
            <a:pPr>
              <a:lnSpc>
                <a:spcPct val="110000"/>
              </a:lnSpc>
            </a:pPr>
            <a:r>
              <a:rPr lang="en-GB" sz="2000" dirty="0">
                <a:latin typeface="NTFPreCursivefk" panose="03000400000000000000" pitchFamily="66" charset="0"/>
              </a:rPr>
              <a:t>Share a range of stories and nursery rhymes with your child to help lay the foundations for developing a love of reading</a:t>
            </a:r>
          </a:p>
          <a:p>
            <a:r>
              <a:rPr lang="en-GB" sz="2000" dirty="0">
                <a:latin typeface="NTFPreCursivefk" panose="03000400000000000000" pitchFamily="66" charset="0"/>
              </a:rPr>
              <a:t>Count and sing counting songs</a:t>
            </a:r>
          </a:p>
          <a:p>
            <a:r>
              <a:rPr lang="en-GB" sz="2000" dirty="0">
                <a:latin typeface="NTFPreCursivefk" panose="03000400000000000000" pitchFamily="66" charset="0"/>
              </a:rPr>
              <a:t>Provide opportunities for mark making and drawing</a:t>
            </a:r>
          </a:p>
          <a:p>
            <a:r>
              <a:rPr lang="en-GB" sz="2000" dirty="0">
                <a:latin typeface="NTFPreCursivefk" panose="03000400000000000000" pitchFamily="66" charset="0"/>
              </a:rPr>
              <a:t>Work with your child to help them toilet independently when they begin school</a:t>
            </a:r>
          </a:p>
          <a:p>
            <a:r>
              <a:rPr lang="en-GB" sz="2000" dirty="0">
                <a:latin typeface="NTFPreCursivefk" panose="03000400000000000000" pitchFamily="66" charset="0"/>
              </a:rPr>
              <a:t>Talk about/count down to starting school </a:t>
            </a:r>
          </a:p>
          <a:p>
            <a:r>
              <a:rPr lang="en-GB" sz="2000" dirty="0">
                <a:latin typeface="NTFPreCursivefk" panose="03000400000000000000" pitchFamily="66" charset="0"/>
              </a:rPr>
              <a:t>Practise putting on/taking off the school uniform</a:t>
            </a:r>
          </a:p>
          <a:p>
            <a:endParaRPr lang="en-GB" sz="2000" dirty="0">
              <a:latin typeface="NTFPreCursivefk" panose="03000400000000000000" pitchFamily="66" charset="0"/>
            </a:endParaRPr>
          </a:p>
          <a:p>
            <a:pPr marL="0" indent="0">
              <a:buNone/>
            </a:pPr>
            <a:r>
              <a:rPr lang="en-GB" sz="2000" u="sng" dirty="0">
                <a:latin typeface="NTFPreCursivefk" panose="03000400000000000000" pitchFamily="66" charset="0"/>
              </a:rPr>
              <a:t>When your child starts school</a:t>
            </a:r>
            <a:r>
              <a:rPr lang="en-GB" sz="2000" dirty="0">
                <a:latin typeface="NTFPreCursivefk" panose="03000400000000000000" pitchFamily="66" charset="0"/>
              </a:rPr>
              <a:t>:</a:t>
            </a:r>
          </a:p>
          <a:p>
            <a:r>
              <a:rPr lang="en-GB" sz="2000" dirty="0">
                <a:latin typeface="NTFPreCursivefk" panose="03000400000000000000" pitchFamily="66" charset="0"/>
              </a:rPr>
              <a:t>Talk about their day at school</a:t>
            </a:r>
          </a:p>
          <a:p>
            <a:r>
              <a:rPr lang="en-GB" sz="2000" dirty="0">
                <a:latin typeface="NTFPreCursivefk" panose="03000400000000000000" pitchFamily="66" charset="0"/>
              </a:rPr>
              <a:t>Read at home </a:t>
            </a:r>
            <a:r>
              <a:rPr lang="en-GB" sz="2000" b="1" dirty="0">
                <a:latin typeface="NTFPreCursivefk" panose="03000400000000000000" pitchFamily="66" charset="0"/>
              </a:rPr>
              <a:t>daily</a:t>
            </a:r>
            <a:r>
              <a:rPr lang="en-GB" sz="2000" dirty="0">
                <a:latin typeface="NTFPreCursivefk" panose="03000400000000000000" pitchFamily="66" charset="0"/>
              </a:rPr>
              <a:t> and practise the phonic sounds, once phonics learning begins</a:t>
            </a:r>
          </a:p>
          <a:p>
            <a:r>
              <a:rPr lang="en-GB" sz="2000" dirty="0">
                <a:latin typeface="NTFPreCursivefk" panose="03000400000000000000" pitchFamily="66" charset="0"/>
              </a:rPr>
              <a:t>Recognise numbers to at least 10, progressing to 20 and beyond as you child gains confidence.</a:t>
            </a:r>
          </a:p>
          <a:p>
            <a:endParaRPr lang="en-GB" sz="1800" dirty="0"/>
          </a:p>
          <a:p>
            <a:endParaRPr lang="en-GB" dirty="0"/>
          </a:p>
          <a:p>
            <a:endParaRPr lang="en-GB" dirty="0"/>
          </a:p>
        </p:txBody>
      </p:sp>
      <p:pic>
        <p:nvPicPr>
          <p:cNvPr id="5" name="Picture 4" descr="A close up of a sign&#10;&#10;Description automatically generated">
            <a:extLst>
              <a:ext uri="{FF2B5EF4-FFF2-40B4-BE49-F238E27FC236}">
                <a16:creationId xmlns:a16="http://schemas.microsoft.com/office/drawing/2014/main" id="{20308945-332B-41E3-A391-4FBF43FB9723}"/>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a:off x="10200113" y="324826"/>
            <a:ext cx="1119071" cy="1048939"/>
          </a:xfrm>
          <a:prstGeom prst="rect">
            <a:avLst/>
          </a:prstGeom>
          <a:noFill/>
          <a:ln>
            <a:noFill/>
          </a:ln>
        </p:spPr>
      </p:pic>
      <p:sp>
        <p:nvSpPr>
          <p:cNvPr id="6" name="TextBox 5">
            <a:extLst>
              <a:ext uri="{FF2B5EF4-FFF2-40B4-BE49-F238E27FC236}">
                <a16:creationId xmlns:a16="http://schemas.microsoft.com/office/drawing/2014/main" id="{C7BC5C7B-401A-4218-BF02-11BF94712E2F}"/>
              </a:ext>
            </a:extLst>
          </p:cNvPr>
          <p:cNvSpPr txBox="1"/>
          <p:nvPr/>
        </p:nvSpPr>
        <p:spPr>
          <a:xfrm>
            <a:off x="64008" y="1392648"/>
            <a:ext cx="9429225" cy="400110"/>
          </a:xfrm>
          <a:prstGeom prst="rect">
            <a:avLst/>
          </a:prstGeom>
          <a:noFill/>
        </p:spPr>
        <p:txBody>
          <a:bodyPr wrap="square" rtlCol="0">
            <a:spAutoFit/>
          </a:bodyPr>
          <a:lstStyle/>
          <a:p>
            <a:r>
              <a:rPr lang="en-GB" sz="2000" dirty="0">
                <a:latin typeface="NTFPreCursivefk" panose="03000400000000000000" pitchFamily="66" charset="0"/>
              </a:rPr>
              <a:t>Some ways you can help your child prepare for starting school:</a:t>
            </a:r>
          </a:p>
        </p:txBody>
      </p:sp>
    </p:spTree>
    <p:extLst>
      <p:ext uri="{BB962C8B-B14F-4D97-AF65-F5344CB8AC3E}">
        <p14:creationId xmlns:p14="http://schemas.microsoft.com/office/powerpoint/2010/main" val="39890964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D6DEE-9C50-4B82-89FC-39E6CC8E7FD1}"/>
              </a:ext>
            </a:extLst>
          </p:cNvPr>
          <p:cNvSpPr>
            <a:spLocks noGrp="1"/>
          </p:cNvSpPr>
          <p:nvPr>
            <p:ph type="title"/>
          </p:nvPr>
        </p:nvSpPr>
        <p:spPr>
          <a:xfrm>
            <a:off x="2377561" y="391237"/>
            <a:ext cx="8610600" cy="1293028"/>
          </a:xfrm>
        </p:spPr>
        <p:txBody>
          <a:bodyPr>
            <a:normAutofit/>
          </a:bodyPr>
          <a:lstStyle/>
          <a:p>
            <a:pPr algn="ctr"/>
            <a:r>
              <a:rPr lang="en-GB" sz="3200" b="1" dirty="0">
                <a:latin typeface="NTFPreCursivefk" panose="03000400000000000000" pitchFamily="66" charset="0"/>
              </a:rPr>
              <a:t>Summer Term Transition activities</a:t>
            </a:r>
          </a:p>
        </p:txBody>
      </p:sp>
      <p:sp>
        <p:nvSpPr>
          <p:cNvPr id="3" name="Content Placeholder 2">
            <a:extLst>
              <a:ext uri="{FF2B5EF4-FFF2-40B4-BE49-F238E27FC236}">
                <a16:creationId xmlns:a16="http://schemas.microsoft.com/office/drawing/2014/main" id="{12EE0774-177A-4D69-BFB0-B6E087D4F331}"/>
              </a:ext>
            </a:extLst>
          </p:cNvPr>
          <p:cNvSpPr>
            <a:spLocks noGrp="1"/>
          </p:cNvSpPr>
          <p:nvPr>
            <p:ph idx="1"/>
          </p:nvPr>
        </p:nvSpPr>
        <p:spPr>
          <a:xfrm>
            <a:off x="599830" y="1512325"/>
            <a:ext cx="11136449" cy="5044783"/>
          </a:xfrm>
        </p:spPr>
        <p:txBody>
          <a:bodyPr>
            <a:normAutofit fontScale="85000" lnSpcReduction="20000"/>
          </a:bodyPr>
          <a:lstStyle/>
          <a:p>
            <a:pPr marL="0" indent="0">
              <a:buNone/>
            </a:pPr>
            <a:r>
              <a:rPr lang="en-GB" sz="2800" b="1" dirty="0">
                <a:latin typeface="NTFPreCursivefk" panose="03000400000000000000" pitchFamily="66" charset="0"/>
              </a:rPr>
              <a:t>Meet the Teacher</a:t>
            </a:r>
          </a:p>
          <a:p>
            <a:pPr marL="0" indent="0" algn="ctr">
              <a:buNone/>
            </a:pPr>
            <a:r>
              <a:rPr lang="en-GB" sz="2800" dirty="0">
                <a:solidFill>
                  <a:srgbClr val="FF0000"/>
                </a:solidFill>
                <a:latin typeface="NTFPreCursivefk" panose="03000400000000000000" pitchFamily="66" charset="0"/>
              </a:rPr>
              <a:t>Tuesday 4</a:t>
            </a:r>
            <a:r>
              <a:rPr lang="en-GB" sz="2800" baseline="30000" dirty="0">
                <a:solidFill>
                  <a:srgbClr val="FF0000"/>
                </a:solidFill>
                <a:latin typeface="NTFPreCursivefk" panose="03000400000000000000" pitchFamily="66" charset="0"/>
              </a:rPr>
              <a:t>th</a:t>
            </a:r>
            <a:r>
              <a:rPr lang="en-GB" sz="2800" dirty="0">
                <a:solidFill>
                  <a:srgbClr val="FF0000"/>
                </a:solidFill>
                <a:latin typeface="NTFPreCursivefk" panose="03000400000000000000" pitchFamily="66" charset="0"/>
              </a:rPr>
              <a:t> July/ Wednesday 5</a:t>
            </a:r>
            <a:r>
              <a:rPr lang="en-GB" sz="2800" baseline="30000" dirty="0">
                <a:solidFill>
                  <a:srgbClr val="FF0000"/>
                </a:solidFill>
                <a:latin typeface="NTFPreCursivefk" panose="03000400000000000000" pitchFamily="66" charset="0"/>
              </a:rPr>
              <a:t>th</a:t>
            </a:r>
            <a:r>
              <a:rPr lang="en-GB" sz="2800" dirty="0">
                <a:solidFill>
                  <a:srgbClr val="FF0000"/>
                </a:solidFill>
                <a:latin typeface="NTFPreCursivefk" panose="03000400000000000000" pitchFamily="66" charset="0"/>
              </a:rPr>
              <a:t> July</a:t>
            </a:r>
          </a:p>
          <a:p>
            <a:pPr marL="0" indent="0">
              <a:buNone/>
            </a:pPr>
            <a:r>
              <a:rPr lang="en-GB" sz="2800" dirty="0">
                <a:latin typeface="NTFPreCursivefk" panose="03000400000000000000" pitchFamily="66" charset="0"/>
              </a:rPr>
              <a:t>Book at meeting with Miss Blackford for you and your child. This helps us to begin to get to know your child and gives you the opportunity to ask any questions. </a:t>
            </a:r>
          </a:p>
          <a:p>
            <a:pPr marL="0" indent="0">
              <a:buNone/>
            </a:pPr>
            <a:endParaRPr lang="en-GB" sz="2800" b="1" dirty="0">
              <a:latin typeface="NTFPreCursivefk" panose="03000400000000000000" pitchFamily="66" charset="0"/>
            </a:endParaRPr>
          </a:p>
          <a:p>
            <a:pPr marL="0" indent="0">
              <a:buNone/>
            </a:pPr>
            <a:r>
              <a:rPr lang="en-GB" sz="2800" b="1" dirty="0">
                <a:latin typeface="NTFPreCursivefk" panose="03000400000000000000" pitchFamily="66" charset="0"/>
              </a:rPr>
              <a:t>Stay and Play</a:t>
            </a:r>
          </a:p>
          <a:p>
            <a:pPr marL="0" indent="0" algn="ctr">
              <a:buNone/>
            </a:pPr>
            <a:r>
              <a:rPr lang="en-GB" sz="2800" b="1" dirty="0">
                <a:solidFill>
                  <a:srgbClr val="FF0000"/>
                </a:solidFill>
                <a:latin typeface="NTFPreCursivefk" panose="03000400000000000000" pitchFamily="66" charset="0"/>
              </a:rPr>
              <a:t>Tuesday 11</a:t>
            </a:r>
            <a:r>
              <a:rPr lang="en-GB" sz="2800" b="1" baseline="30000" dirty="0">
                <a:solidFill>
                  <a:srgbClr val="FF0000"/>
                </a:solidFill>
                <a:latin typeface="NTFPreCursivefk" panose="03000400000000000000" pitchFamily="66" charset="0"/>
              </a:rPr>
              <a:t>th</a:t>
            </a:r>
            <a:r>
              <a:rPr lang="en-GB" sz="2800" b="1" dirty="0">
                <a:solidFill>
                  <a:srgbClr val="FF0000"/>
                </a:solidFill>
                <a:latin typeface="NTFPreCursivefk" panose="03000400000000000000" pitchFamily="66" charset="0"/>
              </a:rPr>
              <a:t> July/ Wednesday 12</a:t>
            </a:r>
            <a:r>
              <a:rPr lang="en-GB" sz="2800" b="1" baseline="30000" dirty="0">
                <a:solidFill>
                  <a:srgbClr val="FF0000"/>
                </a:solidFill>
                <a:latin typeface="NTFPreCursivefk" panose="03000400000000000000" pitchFamily="66" charset="0"/>
              </a:rPr>
              <a:t>th</a:t>
            </a:r>
            <a:r>
              <a:rPr lang="en-GB" sz="2800" b="1" dirty="0">
                <a:solidFill>
                  <a:srgbClr val="FF0000"/>
                </a:solidFill>
                <a:latin typeface="NTFPreCursivefk" panose="03000400000000000000" pitchFamily="66" charset="0"/>
              </a:rPr>
              <a:t> July   2:00-3.00pm</a:t>
            </a:r>
          </a:p>
          <a:p>
            <a:pPr marL="0" indent="0">
              <a:spcBef>
                <a:spcPts val="600"/>
              </a:spcBef>
              <a:buNone/>
            </a:pPr>
            <a:r>
              <a:rPr lang="en-GB" sz="2800" dirty="0">
                <a:latin typeface="NTFPreCursivefk" panose="03000400000000000000" pitchFamily="66" charset="0"/>
              </a:rPr>
              <a:t>A chance for the children to spend some time in the Reception learning environment and begin to get to know the adults who will be helping them when they start school. </a:t>
            </a:r>
          </a:p>
          <a:p>
            <a:pPr marL="0" indent="0">
              <a:spcBef>
                <a:spcPts val="600"/>
              </a:spcBef>
              <a:buNone/>
            </a:pPr>
            <a:r>
              <a:rPr lang="en-GB" sz="2800" dirty="0">
                <a:latin typeface="NTFPreCursivefk" panose="03000400000000000000" pitchFamily="66" charset="0"/>
              </a:rPr>
              <a:t>Your child is welcome to bring a favourite teddy/ soft toy with them- PLEASE NAME THESE. </a:t>
            </a:r>
          </a:p>
          <a:p>
            <a:pPr marL="0" indent="0" algn="ctr">
              <a:buNone/>
            </a:pPr>
            <a:endParaRPr lang="en-GB" sz="4000" b="1" dirty="0">
              <a:solidFill>
                <a:srgbClr val="FF0000"/>
              </a:solidFill>
              <a:latin typeface="NTFPreCursivefk" panose="03000400000000000000" pitchFamily="66" charset="0"/>
            </a:endParaRPr>
          </a:p>
          <a:p>
            <a:pPr marL="0" indent="0" algn="ctr">
              <a:buNone/>
            </a:pPr>
            <a:r>
              <a:rPr lang="en-GB" sz="4000" b="1" dirty="0">
                <a:solidFill>
                  <a:srgbClr val="FF0000"/>
                </a:solidFill>
                <a:latin typeface="NTFPreCursivefk" panose="03000400000000000000" pitchFamily="66" charset="0"/>
              </a:rPr>
              <a:t>Book these sessions this evening</a:t>
            </a:r>
          </a:p>
        </p:txBody>
      </p:sp>
    </p:spTree>
    <p:extLst>
      <p:ext uri="{BB962C8B-B14F-4D97-AF65-F5344CB8AC3E}">
        <p14:creationId xmlns:p14="http://schemas.microsoft.com/office/powerpoint/2010/main" val="5533228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89390" y="791937"/>
            <a:ext cx="6226728" cy="618950"/>
          </a:xfrm>
        </p:spPr>
        <p:txBody>
          <a:bodyPr>
            <a:normAutofit fontScale="90000"/>
          </a:bodyPr>
          <a:lstStyle/>
          <a:p>
            <a:r>
              <a:rPr lang="en-GB" sz="3200" b="1" dirty="0">
                <a:latin typeface="NTFPreCursivefk" panose="03000400000000000000" pitchFamily="66" charset="0"/>
              </a:rPr>
              <a:t>September Transition weeks	</a:t>
            </a:r>
            <a:r>
              <a:rPr lang="en-GB" dirty="0"/>
              <a:t>		</a:t>
            </a:r>
          </a:p>
        </p:txBody>
      </p:sp>
      <p:pic>
        <p:nvPicPr>
          <p:cNvPr id="5" name="Picture 4" descr="A close up of a sign&#10;&#10;Description automatically generated">
            <a:extLst>
              <a:ext uri="{FF2B5EF4-FFF2-40B4-BE49-F238E27FC236}">
                <a16:creationId xmlns:a16="http://schemas.microsoft.com/office/drawing/2014/main" id="{65FFF839-B9BE-4FA8-A5B3-97A4213B3096}"/>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a:off x="10233669" y="361948"/>
            <a:ext cx="1119071" cy="1048939"/>
          </a:xfrm>
          <a:prstGeom prst="rect">
            <a:avLst/>
          </a:prstGeom>
          <a:noFill/>
          <a:ln>
            <a:noFill/>
          </a:ln>
        </p:spPr>
      </p:pic>
      <p:pic>
        <p:nvPicPr>
          <p:cNvPr id="3" name="Picture 2">
            <a:extLst>
              <a:ext uri="{FF2B5EF4-FFF2-40B4-BE49-F238E27FC236}">
                <a16:creationId xmlns:a16="http://schemas.microsoft.com/office/drawing/2014/main" id="{B18EBE67-F814-4F04-B53E-052FC5CC385D}"/>
              </a:ext>
            </a:extLst>
          </p:cNvPr>
          <p:cNvPicPr>
            <a:picLocks noChangeAspect="1"/>
          </p:cNvPicPr>
          <p:nvPr/>
        </p:nvPicPr>
        <p:blipFill>
          <a:blip r:embed="rId3"/>
          <a:stretch>
            <a:fillRect/>
          </a:stretch>
        </p:blipFill>
        <p:spPr>
          <a:xfrm>
            <a:off x="2082002" y="1410887"/>
            <a:ext cx="8027996" cy="4965232"/>
          </a:xfrm>
          <a:prstGeom prst="rect">
            <a:avLst/>
          </a:prstGeom>
        </p:spPr>
      </p:pic>
    </p:spTree>
    <p:extLst>
      <p:ext uri="{BB962C8B-B14F-4D97-AF65-F5344CB8AC3E}">
        <p14:creationId xmlns:p14="http://schemas.microsoft.com/office/powerpoint/2010/main" val="21467646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4005" y="506465"/>
            <a:ext cx="6226728" cy="618950"/>
          </a:xfrm>
        </p:spPr>
        <p:txBody>
          <a:bodyPr>
            <a:normAutofit fontScale="90000"/>
          </a:bodyPr>
          <a:lstStyle/>
          <a:p>
            <a:r>
              <a:rPr lang="en-GB" sz="3200" b="1" dirty="0">
                <a:latin typeface="NTFPreCursivefk" panose="03000400000000000000" pitchFamily="66" charset="0"/>
              </a:rPr>
              <a:t>September	</a:t>
            </a:r>
            <a:r>
              <a:rPr lang="en-GB" dirty="0"/>
              <a:t>		</a:t>
            </a:r>
          </a:p>
        </p:txBody>
      </p:sp>
      <p:sp>
        <p:nvSpPr>
          <p:cNvPr id="3" name="Content Placeholder 2"/>
          <p:cNvSpPr>
            <a:spLocks noGrp="1"/>
          </p:cNvSpPr>
          <p:nvPr>
            <p:ph idx="1"/>
          </p:nvPr>
        </p:nvSpPr>
        <p:spPr>
          <a:xfrm>
            <a:off x="290146" y="1545881"/>
            <a:ext cx="11834446" cy="5112371"/>
          </a:xfrm>
        </p:spPr>
        <p:txBody>
          <a:bodyPr>
            <a:noAutofit/>
          </a:bodyPr>
          <a:lstStyle/>
          <a:p>
            <a:r>
              <a:rPr lang="en-GB" sz="2000" dirty="0">
                <a:latin typeface="NTFPreCursivefk" panose="03000400000000000000" pitchFamily="66" charset="0"/>
              </a:rPr>
              <a:t>Please </a:t>
            </a:r>
            <a:r>
              <a:rPr lang="en-GB" sz="2000" b="1" u="sng" dirty="0">
                <a:solidFill>
                  <a:srgbClr val="FF0000"/>
                </a:solidFill>
                <a:latin typeface="NTFPreCursivefk" panose="03000400000000000000" pitchFamily="66" charset="0"/>
              </a:rPr>
              <a:t>NAME EVERYTHING</a:t>
            </a:r>
          </a:p>
          <a:p>
            <a:r>
              <a:rPr lang="en-GB" sz="2000" dirty="0">
                <a:latin typeface="NTFPreCursivefk" panose="03000400000000000000" pitchFamily="66" charset="0"/>
              </a:rPr>
              <a:t>Velcro shoes </a:t>
            </a:r>
            <a:r>
              <a:rPr lang="en-GB" sz="2000" b="1" u="sng" dirty="0">
                <a:latin typeface="NTFPreCursivefk" panose="03000400000000000000" pitchFamily="66" charset="0"/>
              </a:rPr>
              <a:t>only</a:t>
            </a:r>
            <a:r>
              <a:rPr lang="en-GB" sz="2000" dirty="0">
                <a:latin typeface="NTFPreCursivefk" panose="03000400000000000000" pitchFamily="66" charset="0"/>
              </a:rPr>
              <a:t> as these help the children to be more independent</a:t>
            </a:r>
          </a:p>
          <a:p>
            <a:r>
              <a:rPr lang="en-GB" sz="2000" dirty="0">
                <a:latin typeface="NTFPreCursivefk" panose="03000400000000000000" pitchFamily="66" charset="0"/>
              </a:rPr>
              <a:t>Please provide a pair of named wellies to be kept in school and used outdoors when needed</a:t>
            </a:r>
          </a:p>
          <a:p>
            <a:r>
              <a:rPr lang="en-GB" sz="2000" dirty="0">
                <a:latin typeface="NTFPreCursivefk" panose="03000400000000000000" pitchFamily="66" charset="0"/>
              </a:rPr>
              <a:t>Please provide waterproof trousers and coat/ all in one suit to be kept in school for use on wet days in the outdoor learning area or for our Forest Skills activities</a:t>
            </a:r>
          </a:p>
          <a:p>
            <a:r>
              <a:rPr lang="en-GB" sz="2000" dirty="0">
                <a:latin typeface="NTFPreCursivefk" panose="03000400000000000000" pitchFamily="66" charset="0"/>
              </a:rPr>
              <a:t>Children may choose to have a packed lunch or school dinner</a:t>
            </a:r>
          </a:p>
          <a:p>
            <a:r>
              <a:rPr lang="en-GB" sz="2000" dirty="0">
                <a:latin typeface="NTFPreCursivefk" panose="03000400000000000000" pitchFamily="66" charset="0"/>
              </a:rPr>
              <a:t>Please provide your child with a named water bottle and send to school every day</a:t>
            </a:r>
          </a:p>
          <a:p>
            <a:r>
              <a:rPr lang="en-GB" sz="2000" dirty="0">
                <a:latin typeface="NTFPreCursivefk" panose="03000400000000000000" pitchFamily="66" charset="0"/>
              </a:rPr>
              <a:t>A variety of fruit is provided for snack, which children have access to throughout the day</a:t>
            </a:r>
          </a:p>
          <a:p>
            <a:r>
              <a:rPr lang="en-GB" sz="2000" dirty="0">
                <a:latin typeface="NTFPreCursivefk" panose="03000400000000000000" pitchFamily="66" charset="0"/>
              </a:rPr>
              <a:t>Once in school full time, the children can buy toast from the tuck shop- 10p slice</a:t>
            </a:r>
          </a:p>
          <a:p>
            <a:r>
              <a:rPr lang="en-GB" sz="2000" dirty="0">
                <a:latin typeface="NTFPreCursivefk" panose="03000400000000000000" pitchFamily="66" charset="0"/>
              </a:rPr>
              <a:t>Book bags must come to school </a:t>
            </a:r>
            <a:r>
              <a:rPr lang="en-GB" sz="2000" b="1" u="sng" dirty="0">
                <a:latin typeface="NTFPreCursivefk" panose="03000400000000000000" pitchFamily="66" charset="0"/>
              </a:rPr>
              <a:t>every day</a:t>
            </a:r>
            <a:endParaRPr lang="en-GB" sz="2000" b="1" dirty="0">
              <a:latin typeface="NTFPreCursivefk" panose="03000400000000000000" pitchFamily="66" charset="0"/>
            </a:endParaRPr>
          </a:p>
          <a:p>
            <a:r>
              <a:rPr lang="en-GB" sz="2000" dirty="0">
                <a:latin typeface="NTFPreCursivefk" panose="03000400000000000000" pitchFamily="66" charset="0"/>
              </a:rPr>
              <a:t>Children to wear PE kit to school on PE days – you will be notified of these in September</a:t>
            </a:r>
          </a:p>
          <a:p>
            <a:r>
              <a:rPr lang="en-GB" sz="2000" dirty="0">
                <a:latin typeface="NTFPreCursivefk" panose="03000400000000000000" pitchFamily="66" charset="0"/>
              </a:rPr>
              <a:t>Messages can be passed on to the class teacher/TA at drop-off or pick-up or via the Reading Record Book</a:t>
            </a:r>
          </a:p>
          <a:p>
            <a:r>
              <a:rPr lang="en-GB" sz="2000" dirty="0">
                <a:latin typeface="NTFPreCursivefk" panose="03000400000000000000" pitchFamily="66" charset="0"/>
              </a:rPr>
              <a:t>Tell us if someone different will be collecting your child from school</a:t>
            </a:r>
          </a:p>
        </p:txBody>
      </p:sp>
      <p:pic>
        <p:nvPicPr>
          <p:cNvPr id="5" name="Picture 4" descr="A close up of a sign&#10;&#10;Description automatically generated">
            <a:extLst>
              <a:ext uri="{FF2B5EF4-FFF2-40B4-BE49-F238E27FC236}">
                <a16:creationId xmlns:a16="http://schemas.microsoft.com/office/drawing/2014/main" id="{65FFF839-B9BE-4FA8-A5B3-97A4213B3096}"/>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a:off x="10233669" y="361948"/>
            <a:ext cx="1119071" cy="1048939"/>
          </a:xfrm>
          <a:prstGeom prst="rect">
            <a:avLst/>
          </a:prstGeom>
          <a:noFill/>
          <a:ln>
            <a:noFill/>
          </a:ln>
        </p:spPr>
      </p:pic>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39635" y="884715"/>
            <a:ext cx="1362196" cy="1653533"/>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365828" y="3139637"/>
            <a:ext cx="1231278" cy="1542636"/>
          </a:xfrm>
          <a:prstGeom prst="rect">
            <a:avLst/>
          </a:prstGeom>
        </p:spPr>
      </p:pic>
      <p:pic>
        <p:nvPicPr>
          <p:cNvPr id="7" name="Pictur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923118" y="3669250"/>
            <a:ext cx="912683" cy="1571461"/>
          </a:xfrm>
          <a:prstGeom prst="rect">
            <a:avLst/>
          </a:prstGeom>
        </p:spPr>
      </p:pic>
    </p:spTree>
    <p:extLst>
      <p:ext uri="{BB962C8B-B14F-4D97-AF65-F5344CB8AC3E}">
        <p14:creationId xmlns:p14="http://schemas.microsoft.com/office/powerpoint/2010/main" val="19359825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3759" y="506465"/>
            <a:ext cx="6226728" cy="618950"/>
          </a:xfrm>
        </p:spPr>
        <p:txBody>
          <a:bodyPr>
            <a:normAutofit fontScale="90000"/>
          </a:bodyPr>
          <a:lstStyle/>
          <a:p>
            <a:r>
              <a:rPr lang="en-GB" sz="3200" b="1" dirty="0">
                <a:latin typeface="NTFPreCursivefk" panose="03000400000000000000" pitchFamily="66" charset="0"/>
              </a:rPr>
              <a:t>Optional Summer Tasks</a:t>
            </a:r>
            <a:r>
              <a:rPr lang="en-GB" dirty="0"/>
              <a:t>		</a:t>
            </a:r>
          </a:p>
        </p:txBody>
      </p:sp>
      <p:pic>
        <p:nvPicPr>
          <p:cNvPr id="5" name="Picture 4" descr="A close up of a sign&#10;&#10;Description automatically generated">
            <a:extLst>
              <a:ext uri="{FF2B5EF4-FFF2-40B4-BE49-F238E27FC236}">
                <a16:creationId xmlns:a16="http://schemas.microsoft.com/office/drawing/2014/main" id="{65FFF839-B9BE-4FA8-A5B3-97A4213B3096}"/>
              </a:ext>
            </a:extLst>
          </p:cNvPr>
          <p:cNvPicPr/>
          <p:nvPr/>
        </p:nvPicPr>
        <p:blipFill>
          <a:blip r:embed="rId2" cstate="email">
            <a:extLst>
              <a:ext uri="{28A0092B-C50C-407E-A947-70E740481C1C}">
                <a14:useLocalDpi xmlns:a14="http://schemas.microsoft.com/office/drawing/2010/main"/>
              </a:ext>
            </a:extLst>
          </a:blip>
          <a:srcRect/>
          <a:stretch>
            <a:fillRect/>
          </a:stretch>
        </p:blipFill>
        <p:spPr bwMode="auto">
          <a:xfrm>
            <a:off x="10233669" y="361948"/>
            <a:ext cx="1119071" cy="1048939"/>
          </a:xfrm>
          <a:prstGeom prst="rect">
            <a:avLst/>
          </a:prstGeom>
          <a:noFill/>
          <a:ln>
            <a:noFill/>
          </a:ln>
        </p:spPr>
      </p:pic>
      <p:pic>
        <p:nvPicPr>
          <p:cNvPr id="7" name="Pictur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37000" y="2915567"/>
            <a:ext cx="5692224" cy="3910016"/>
          </a:xfrm>
          <a:prstGeom prst="rect">
            <a:avLst/>
          </a:prstGeom>
        </p:spPr>
      </p:pic>
      <p:pic>
        <p:nvPicPr>
          <p:cNvPr id="8" name="Pictur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3904" y="2713522"/>
            <a:ext cx="5724942" cy="4144478"/>
          </a:xfrm>
          <a:prstGeom prst="rect">
            <a:avLst/>
          </a:prstGeom>
        </p:spPr>
      </p:pic>
      <p:pic>
        <p:nvPicPr>
          <p:cNvPr id="9" name="Pictur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55041" y="1271700"/>
            <a:ext cx="5810622" cy="1295537"/>
          </a:xfrm>
          <a:prstGeom prst="rect">
            <a:avLst/>
          </a:prstGeom>
        </p:spPr>
      </p:pic>
    </p:spTree>
    <p:extLst>
      <p:ext uri="{BB962C8B-B14F-4D97-AF65-F5344CB8AC3E}">
        <p14:creationId xmlns:p14="http://schemas.microsoft.com/office/powerpoint/2010/main" val="2136105275"/>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docProps/app.xml><?xml version="1.0" encoding="utf-8"?>
<Properties xmlns="http://schemas.openxmlformats.org/officeDocument/2006/extended-properties" xmlns:vt="http://schemas.openxmlformats.org/officeDocument/2006/docPropsVTypes">
  <Template/>
  <TotalTime>1007</TotalTime>
  <Words>2215</Words>
  <Application>Microsoft Office PowerPoint</Application>
  <PresentationFormat>Widescreen</PresentationFormat>
  <Paragraphs>168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Century Gothic</vt:lpstr>
      <vt:lpstr>NTFPreCursivefk</vt:lpstr>
      <vt:lpstr>Vapor Trail</vt:lpstr>
      <vt:lpstr>St Augustine of Canterbury Catholic Primary School</vt:lpstr>
      <vt:lpstr> Reception Class teachers.  We look forward to getting to know you and your child over the coming weeks and welcoming the children to St Augustine’s</vt:lpstr>
      <vt:lpstr>Introduction</vt:lpstr>
      <vt:lpstr>The Reception curriculum  is based on EYFS Key principles   </vt:lpstr>
      <vt:lpstr>EYFS Curriculum   </vt:lpstr>
      <vt:lpstr> Communication     &amp; Language        </vt:lpstr>
      <vt:lpstr>personal, social &amp;  emotional development   </vt:lpstr>
      <vt:lpstr> Physical development</vt:lpstr>
      <vt:lpstr> Literacy</vt:lpstr>
      <vt:lpstr>Resources to support  Reading and Writing skills development</vt:lpstr>
      <vt:lpstr>Mathematics</vt:lpstr>
      <vt:lpstr>Understanding the worlD </vt:lpstr>
      <vt:lpstr>Expressive arts &amp; Design </vt:lpstr>
      <vt:lpstr>Outdoor learning / Forest Schools </vt:lpstr>
      <vt:lpstr>Buddies</vt:lpstr>
      <vt:lpstr>Helping at homE  </vt:lpstr>
      <vt:lpstr>Summer Term Transition activities</vt:lpstr>
      <vt:lpstr>September Transition weeks   </vt:lpstr>
      <vt:lpstr>September   </vt:lpstr>
      <vt:lpstr>Optional Summer Tasks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Augustine of Canterbury Catholic Primary School</dc:title>
  <dc:creator>sara allen</dc:creator>
  <cp:lastModifiedBy>Mark Hilliam</cp:lastModifiedBy>
  <cp:revision>95</cp:revision>
  <cp:lastPrinted>2023-06-15T16:48:47Z</cp:lastPrinted>
  <dcterms:created xsi:type="dcterms:W3CDTF">2020-05-21T21:52:39Z</dcterms:created>
  <dcterms:modified xsi:type="dcterms:W3CDTF">2023-06-20T09:51:47Z</dcterms:modified>
</cp:coreProperties>
</file>